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2.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8"/>
  </p:notesMasterIdLst>
  <p:sldIdLst>
    <p:sldId id="310" r:id="rId2"/>
    <p:sldId id="343" r:id="rId3"/>
    <p:sldId id="272" r:id="rId4"/>
    <p:sldId id="342" r:id="rId5"/>
    <p:sldId id="344" r:id="rId6"/>
    <p:sldId id="345" r:id="rId7"/>
    <p:sldId id="347" r:id="rId8"/>
    <p:sldId id="348" r:id="rId9"/>
    <p:sldId id="356" r:id="rId10"/>
    <p:sldId id="355" r:id="rId11"/>
    <p:sldId id="352" r:id="rId12"/>
    <p:sldId id="349" r:id="rId13"/>
    <p:sldId id="350" r:id="rId14"/>
    <p:sldId id="351" r:id="rId15"/>
    <p:sldId id="357" r:id="rId16"/>
    <p:sldId id="353"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7D6307C-E946-40B2-B729-DF3D40B72790}">
          <p14:sldIdLst>
            <p14:sldId id="310"/>
            <p14:sldId id="343"/>
            <p14:sldId id="272"/>
            <p14:sldId id="342"/>
            <p14:sldId id="344"/>
            <p14:sldId id="345"/>
            <p14:sldId id="347"/>
            <p14:sldId id="348"/>
            <p14:sldId id="356"/>
            <p14:sldId id="355"/>
            <p14:sldId id="352"/>
            <p14:sldId id="349"/>
            <p14:sldId id="350"/>
            <p14:sldId id="351"/>
            <p14:sldId id="357"/>
            <p14:sldId id="353"/>
          </p14:sldIdLst>
        </p14:section>
        <p14:section name="Раздел без заголовка" id="{43D13F68-1D35-4EA1-B727-22932E9E9F6A}">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00FFFF"/>
    <a:srgbClr val="FF9900"/>
    <a:srgbClr val="FF3399"/>
    <a:srgbClr val="00FF00"/>
    <a:srgbClr val="FFFF00"/>
    <a:srgbClr val="FFFF99"/>
    <a:srgbClr val="006666"/>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40" autoAdjust="0"/>
    <p:restoredTop sz="94713" autoAdjust="0"/>
  </p:normalViewPr>
  <p:slideViewPr>
    <p:cSldViewPr snapToGrid="0">
      <p:cViewPr varScale="1">
        <p:scale>
          <a:sx n="78" d="100"/>
          <a:sy n="78" d="100"/>
        </p:scale>
        <p:origin x="184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7" d="100"/>
          <a:sy n="57" d="100"/>
        </p:scale>
        <p:origin x="-277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_____Microsoft_Excel10.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2.xml"/></Relationships>
</file>

<file path=ppt/charts/_rels/chart1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8.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Microsoft_Excel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116577686522028E-2"/>
          <c:y val="0.21857235965234059"/>
          <c:w val="0.79566096905221773"/>
          <c:h val="0.7805588267970226"/>
        </c:manualLayout>
      </c:layout>
      <c:pie3DChart>
        <c:varyColors val="1"/>
        <c:ser>
          <c:idx val="0"/>
          <c:order val="0"/>
          <c:tx>
            <c:strRef>
              <c:f>Лист1!$B$1</c:f>
              <c:strCache>
                <c:ptCount val="1"/>
                <c:pt idx="0">
                  <c:v>
</c:v>
                </c:pt>
              </c:strCache>
            </c:strRef>
          </c:tx>
          <c:spPr>
            <a:ln>
              <a:solidFill>
                <a:schemeClr val="tx1"/>
              </a:solidFill>
            </a:ln>
          </c:spPr>
          <c:explosion val="9"/>
          <c:dPt>
            <c:idx val="0"/>
            <c:bubble3D val="0"/>
            <c:explosion val="21"/>
            <c:spPr>
              <a:solidFill>
                <a:schemeClr val="accent1"/>
              </a:solidFill>
              <a:ln w="25400">
                <a:solidFill>
                  <a:schemeClr val="tx1"/>
                </a:solidFill>
              </a:ln>
              <a:effectLst/>
              <a:sp3d contourW="25400">
                <a:contourClr>
                  <a:schemeClr val="tx1"/>
                </a:contourClr>
              </a:sp3d>
            </c:spPr>
            <c:extLst xmlns:c16r2="http://schemas.microsoft.com/office/drawing/2015/06/chart">
              <c:ext xmlns:c16="http://schemas.microsoft.com/office/drawing/2014/chart" uri="{C3380CC4-5D6E-409C-BE32-E72D297353CC}">
                <c16:uniqueId val="{00000005-C160-4503-A08F-26096F50ABF2}"/>
              </c:ext>
            </c:extLst>
          </c:dPt>
          <c:dPt>
            <c:idx val="1"/>
            <c:bubble3D val="0"/>
            <c:explosion val="5"/>
            <c:spPr>
              <a:solidFill>
                <a:schemeClr val="accent2"/>
              </a:solidFill>
              <a:ln w="25400">
                <a:solidFill>
                  <a:schemeClr val="tx1"/>
                </a:solidFill>
              </a:ln>
              <a:effectLst/>
              <a:sp3d contourW="25400">
                <a:contourClr>
                  <a:schemeClr val="tx1"/>
                </a:contourClr>
              </a:sp3d>
            </c:spPr>
            <c:extLst xmlns:c16r2="http://schemas.microsoft.com/office/drawing/2015/06/chart">
              <c:ext xmlns:c16="http://schemas.microsoft.com/office/drawing/2014/chart" uri="{C3380CC4-5D6E-409C-BE32-E72D297353CC}">
                <c16:uniqueId val="{00000000-C160-4503-A08F-26096F50ABF2}"/>
              </c:ext>
            </c:extLst>
          </c:dPt>
          <c:dPt>
            <c:idx val="2"/>
            <c:bubble3D val="0"/>
            <c:explosion val="6"/>
            <c:spPr>
              <a:solidFill>
                <a:schemeClr val="accent3"/>
              </a:solidFill>
              <a:ln w="25400">
                <a:solidFill>
                  <a:schemeClr val="tx1"/>
                </a:solidFill>
              </a:ln>
              <a:effectLst/>
              <a:sp3d contourW="25400">
                <a:contourClr>
                  <a:schemeClr val="tx1"/>
                </a:contourClr>
              </a:sp3d>
            </c:spPr>
            <c:extLst xmlns:c16r2="http://schemas.microsoft.com/office/drawing/2015/06/chart">
              <c:ext xmlns:c16="http://schemas.microsoft.com/office/drawing/2014/chart" uri="{C3380CC4-5D6E-409C-BE32-E72D297353CC}">
                <c16:uniqueId val="{00000004-C160-4503-A08F-26096F50ABF2}"/>
              </c:ext>
            </c:extLst>
          </c:dPt>
          <c:dPt>
            <c:idx val="3"/>
            <c:bubble3D val="0"/>
            <c:explosion val="8"/>
            <c:spPr>
              <a:solidFill>
                <a:schemeClr val="accent4"/>
              </a:solidFill>
              <a:ln w="25400">
                <a:solidFill>
                  <a:schemeClr val="tx1"/>
                </a:solidFill>
              </a:ln>
              <a:effectLst/>
              <a:sp3d contourW="25400">
                <a:contourClr>
                  <a:schemeClr val="tx1"/>
                </a:contourClr>
              </a:sp3d>
            </c:spPr>
            <c:extLst xmlns:c16r2="http://schemas.microsoft.com/office/drawing/2015/06/chart">
              <c:ext xmlns:c16="http://schemas.microsoft.com/office/drawing/2014/chart" uri="{C3380CC4-5D6E-409C-BE32-E72D297353CC}">
                <c16:uniqueId val="{00000001-C160-4503-A08F-26096F50ABF2}"/>
              </c:ext>
            </c:extLst>
          </c:dPt>
          <c:dPt>
            <c:idx val="4"/>
            <c:bubble3D val="0"/>
            <c:explosion val="15"/>
            <c:spPr>
              <a:solidFill>
                <a:srgbClr val="FF0000"/>
              </a:solidFill>
              <a:ln w="25400">
                <a:solidFill>
                  <a:schemeClr val="tx1"/>
                </a:solidFill>
              </a:ln>
              <a:effectLst/>
              <a:sp3d contourW="25400">
                <a:contourClr>
                  <a:schemeClr val="tx1"/>
                </a:contourClr>
              </a:sp3d>
            </c:spPr>
            <c:extLst xmlns:c16r2="http://schemas.microsoft.com/office/drawing/2015/06/chart">
              <c:ext xmlns:c16="http://schemas.microsoft.com/office/drawing/2014/chart" uri="{C3380CC4-5D6E-409C-BE32-E72D297353CC}">
                <c16:uniqueId val="{00000002-C160-4503-A08F-26096F50ABF2}"/>
              </c:ext>
            </c:extLst>
          </c:dPt>
          <c:dPt>
            <c:idx val="5"/>
            <c:bubble3D val="0"/>
            <c:spPr>
              <a:solidFill>
                <a:schemeClr val="accent6"/>
              </a:solidFill>
              <a:ln w="25400">
                <a:solidFill>
                  <a:schemeClr val="tx1"/>
                </a:solidFill>
              </a:ln>
              <a:effectLst/>
              <a:sp3d contourW="25400">
                <a:contourClr>
                  <a:schemeClr val="tx1"/>
                </a:contourClr>
              </a:sp3d>
            </c:spPr>
          </c:dPt>
          <c:dLbls>
            <c:dLbl>
              <c:idx val="0"/>
              <c:layout>
                <c:manualLayout>
                  <c:x val="-2.7639085373062616E-2"/>
                  <c:y val="-0.17780014505005343"/>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fld id="{CA81EABD-A4A1-49AD-BAD3-6CEE169DFE85}" type="CATEGORYNAME">
                      <a:rPr lang="ru-RU"/>
                      <a:pPr>
                        <a:defRPr b="1">
                          <a:solidFill>
                            <a:schemeClr val="tx1"/>
                          </a:solidFill>
                        </a:defRPr>
                      </a:pPr>
                      <a:t>[ИМЯ КАТЕГОРИИ]</a:t>
                    </a:fld>
                    <a:r>
                      <a:rPr lang="ru-RU" dirty="0"/>
                      <a:t> – </a:t>
                    </a:r>
                    <a:r>
                      <a:rPr lang="ru-RU" dirty="0" smtClean="0"/>
                      <a:t>23488,9 </a:t>
                    </a:r>
                    <a:r>
                      <a:rPr lang="ru-RU" dirty="0" err="1"/>
                      <a:t>тис.грн</a:t>
                    </a:r>
                    <a:r>
                      <a:rPr lang="ru-RU" dirty="0"/>
                      <a:t> (</a:t>
                    </a:r>
                    <a:r>
                      <a:rPr lang="ru-RU" dirty="0" err="1"/>
                      <a:t>питома</a:t>
                    </a:r>
                    <a:r>
                      <a:rPr lang="ru-RU" dirty="0"/>
                      <a:t> вага </a:t>
                    </a:r>
                    <a:r>
                      <a:rPr lang="ru-RU" dirty="0" smtClean="0"/>
                      <a:t>42,4%)</a:t>
                    </a:r>
                  </a:p>
                </c:rich>
              </c:tx>
              <c:spPr>
                <a:solidFill>
                  <a:schemeClr val="bg1">
                    <a:alpha val="94000"/>
                  </a:schemeClr>
                </a:solid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C160-4503-A08F-26096F50ABF2}"/>
                </c:ext>
                <c:ext xmlns:c15="http://schemas.microsoft.com/office/drawing/2012/chart" uri="{CE6537A1-D6FC-4f65-9D91-7224C49458BB}">
                  <c15:layout>
                    <c:manualLayout>
                      <c:w val="0.15210388274922212"/>
                      <c:h val="0.18389059623517556"/>
                    </c:manualLayout>
                  </c15:layout>
                  <c15:dlblFieldTable/>
                  <c15:showDataLabelsRange val="0"/>
                </c:ext>
              </c:extLst>
            </c:dLbl>
            <c:dLbl>
              <c:idx val="1"/>
              <c:layout>
                <c:manualLayout>
                  <c:x val="2.6426326730922284E-2"/>
                  <c:y val="0.13382302922564077"/>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fld id="{DE99BDD6-105E-4EE4-BBD2-3CC4A4E3FDE7}" type="CATEGORYNAME">
                      <a:rPr lang="ru-RU" smtClean="0"/>
                      <a:pPr>
                        <a:defRPr b="1">
                          <a:solidFill>
                            <a:schemeClr val="tx1"/>
                          </a:solidFill>
                        </a:defRPr>
                      </a:pPr>
                      <a:t>[ИМЯ КАТЕГОРИИ]</a:t>
                    </a:fld>
                    <a:r>
                      <a:rPr lang="ru-RU" baseline="0" dirty="0" smtClean="0"/>
                      <a:t>- 22050,9 </a:t>
                    </a:r>
                    <a:r>
                      <a:rPr lang="ru-RU" baseline="0" dirty="0" err="1" smtClean="0"/>
                      <a:t>тис.грн</a:t>
                    </a:r>
                    <a:r>
                      <a:rPr lang="ru-RU" baseline="0" dirty="0" smtClean="0"/>
                      <a:t> (</a:t>
                    </a:r>
                    <a:r>
                      <a:rPr lang="ru-RU" baseline="0" dirty="0" err="1" smtClean="0"/>
                      <a:t>питома</a:t>
                    </a:r>
                    <a:r>
                      <a:rPr lang="ru-RU" baseline="0" dirty="0" smtClean="0"/>
                      <a:t> вага 39,8%)</a:t>
                    </a:r>
                  </a:p>
                </c:rich>
              </c:tx>
              <c:spPr>
                <a:solidFill>
                  <a:schemeClr val="bg1">
                    <a:alpha val="94000"/>
                  </a:schemeClr>
                </a:solid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0-C160-4503-A08F-26096F50ABF2}"/>
                </c:ext>
                <c:ext xmlns:c15="http://schemas.microsoft.com/office/drawing/2012/chart" uri="{CE6537A1-D6FC-4f65-9D91-7224C49458BB}">
                  <c15:layout>
                    <c:manualLayout>
                      <c:w val="0.19452112318103845"/>
                      <c:h val="0.13857334178335265"/>
                    </c:manualLayout>
                  </c15:layout>
                  <c15:dlblFieldTable/>
                  <c15:showDataLabelsRange val="0"/>
                </c:ext>
              </c:extLst>
            </c:dLbl>
            <c:dLbl>
              <c:idx val="2"/>
              <c:layout>
                <c:manualLayout>
                  <c:x val="-0.13077421465165734"/>
                  <c:y val="5.7258513460907358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fld id="{AD825720-90FE-4009-859F-B2F55E0A9C60}" type="CATEGORYNAME">
                      <a:rPr lang="ru-RU"/>
                      <a:pPr>
                        <a:defRPr b="1">
                          <a:solidFill>
                            <a:schemeClr val="tx1"/>
                          </a:solidFill>
                        </a:defRPr>
                      </a:pPr>
                      <a:t>[ИМЯ КАТЕГОРИИ]</a:t>
                    </a:fld>
                    <a:r>
                      <a:rPr lang="ru-RU" dirty="0"/>
                      <a:t> – </a:t>
                    </a:r>
                    <a:r>
                      <a:rPr lang="ru-RU" dirty="0" smtClean="0"/>
                      <a:t>8605,4 </a:t>
                    </a:r>
                    <a:r>
                      <a:rPr lang="ru-RU" dirty="0" err="1"/>
                      <a:t>тис.грн</a:t>
                    </a:r>
                    <a:r>
                      <a:rPr lang="ru-RU" dirty="0"/>
                      <a:t> (</a:t>
                    </a:r>
                    <a:r>
                      <a:rPr lang="ru-RU" dirty="0" err="1"/>
                      <a:t>питома</a:t>
                    </a:r>
                    <a:r>
                      <a:rPr lang="ru-RU" dirty="0"/>
                      <a:t> вага </a:t>
                    </a:r>
                    <a:r>
                      <a:rPr lang="ru-RU" dirty="0" smtClean="0"/>
                      <a:t>15,5%)</a:t>
                    </a:r>
                  </a:p>
                </c:rich>
              </c:tx>
              <c:spPr>
                <a:solidFill>
                  <a:schemeClr val="bg1">
                    <a:alpha val="94000"/>
                  </a:schemeClr>
                </a:solid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4-C160-4503-A08F-26096F50ABF2}"/>
                </c:ext>
                <c:ext xmlns:c15="http://schemas.microsoft.com/office/drawing/2012/chart" uri="{CE6537A1-D6FC-4f65-9D91-7224C49458BB}">
                  <c15:layout>
                    <c:manualLayout>
                      <c:w val="0.19597576046024681"/>
                      <c:h val="0.11748150893961556"/>
                    </c:manualLayout>
                  </c15:layout>
                  <c15:dlblFieldTable/>
                  <c15:showDataLabelsRange val="0"/>
                </c:ext>
              </c:extLst>
            </c:dLbl>
            <c:dLbl>
              <c:idx val="3"/>
              <c:layout>
                <c:manualLayout>
                  <c:x val="-0.23033338323618202"/>
                  <c:y val="-3.7550192610641783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fld id="{BFA62EB5-9F68-43EC-A63C-0920215839A8}" type="CATEGORYNAME">
                      <a:rPr lang="ru-RU" smtClean="0"/>
                      <a:pPr>
                        <a:defRPr b="1">
                          <a:solidFill>
                            <a:schemeClr val="tx1"/>
                          </a:solidFill>
                        </a:defRPr>
                      </a:pPr>
                      <a:t>[ИМЯ КАТЕГОРИИ]</a:t>
                    </a:fld>
                    <a:r>
                      <a:rPr lang="ru-RU" baseline="0" dirty="0" smtClean="0"/>
                      <a:t> – 331,8 тис. </a:t>
                    </a:r>
                    <a:r>
                      <a:rPr lang="ru-RU" baseline="0" dirty="0" err="1" smtClean="0"/>
                      <a:t>грн</a:t>
                    </a:r>
                    <a:r>
                      <a:rPr lang="ru-RU" baseline="0" dirty="0" smtClean="0"/>
                      <a:t> (</a:t>
                    </a:r>
                    <a:r>
                      <a:rPr lang="ru-RU" baseline="0" dirty="0" err="1" smtClean="0"/>
                      <a:t>питома</a:t>
                    </a:r>
                    <a:r>
                      <a:rPr lang="ru-RU" baseline="0" dirty="0" smtClean="0"/>
                      <a:t> вага 0,6%)</a:t>
                    </a:r>
                  </a:p>
                </c:rich>
              </c:tx>
              <c:spPr>
                <a:solidFill>
                  <a:schemeClr val="bg1">
                    <a:alpha val="94000"/>
                  </a:schemeClr>
                </a:solid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C160-4503-A08F-26096F50ABF2}"/>
                </c:ext>
                <c:ext xmlns:c15="http://schemas.microsoft.com/office/drawing/2012/chart" uri="{CE6537A1-D6FC-4f65-9D91-7224C49458BB}">
                  <c15:layout>
                    <c:manualLayout>
                      <c:w val="0.22839715994528853"/>
                      <c:h val="0.14503457593652852"/>
                    </c:manualLayout>
                  </c15:layout>
                  <c15:dlblFieldTable/>
                  <c15:showDataLabelsRange val="0"/>
                </c:ext>
              </c:extLst>
            </c:dLbl>
            <c:dLbl>
              <c:idx val="4"/>
              <c:layout>
                <c:manualLayout>
                  <c:x val="4.9608135980956244E-2"/>
                  <c:y val="-8.0085357152821807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fld id="{AFD2DEA2-C4CA-4755-881B-884052AE3644}" type="CATEGORYNAME">
                      <a:rPr lang="ru-RU" smtClean="0"/>
                      <a:pPr>
                        <a:defRPr b="1">
                          <a:solidFill>
                            <a:schemeClr val="tx1"/>
                          </a:solidFill>
                        </a:defRPr>
                      </a:pPr>
                      <a:t>[ИМЯ КАТЕГОРИИ]</a:t>
                    </a:fld>
                    <a:r>
                      <a:rPr lang="ru-RU" baseline="0" dirty="0" smtClean="0"/>
                      <a:t> -  </a:t>
                    </a:r>
                    <a:fld id="{886CA266-7417-42D4-A5C6-52ED24B939F4}" type="VALUE">
                      <a:rPr lang="ru-RU" baseline="0" smtClean="0"/>
                      <a:pPr>
                        <a:defRPr b="1">
                          <a:solidFill>
                            <a:schemeClr val="tx1"/>
                          </a:solidFill>
                        </a:defRPr>
                      </a:pPr>
                      <a:t>[ЗНАЧЕНИЕ]</a:t>
                    </a:fld>
                    <a:r>
                      <a:rPr lang="ru-RU" baseline="0" dirty="0" smtClean="0"/>
                      <a:t> </a:t>
                    </a:r>
                    <a:r>
                      <a:rPr lang="ru-RU" baseline="0" dirty="0" err="1" smtClean="0"/>
                      <a:t>тис.грн</a:t>
                    </a:r>
                    <a:r>
                      <a:rPr lang="ru-RU" baseline="0" dirty="0" smtClean="0"/>
                      <a:t> (</a:t>
                    </a:r>
                    <a:r>
                      <a:rPr lang="ru-RU" baseline="0" dirty="0" err="1" smtClean="0"/>
                      <a:t>питома</a:t>
                    </a:r>
                    <a:r>
                      <a:rPr lang="ru-RU" baseline="0" dirty="0" smtClean="0"/>
                      <a:t> вага 0,8%)</a:t>
                    </a:r>
                  </a:p>
                  <a:p>
                    <a:pPr>
                      <a:defRPr b="1">
                        <a:solidFill>
                          <a:schemeClr val="tx1"/>
                        </a:solidFill>
                      </a:defRPr>
                    </a:pPr>
                    <a:endParaRPr lang="uk-UA"/>
                  </a:p>
                </c:rich>
              </c:tx>
              <c:spPr>
                <a:solidFill>
                  <a:schemeClr val="bg1">
                    <a:alpha val="94000"/>
                  </a:schemeClr>
                </a:solid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1"/>
              <c:showSerName val="0"/>
              <c:showPercent val="0"/>
              <c:showBubbleSize val="0"/>
              <c:extLst>
                <c:ext xmlns:c15="http://schemas.microsoft.com/office/drawing/2012/chart" uri="{CE6537A1-D6FC-4f65-9D91-7224C49458BB}">
                  <c15:layout>
                    <c:manualLayout>
                      <c:w val="0.1842632108563991"/>
                      <c:h val="0.11769242726805293"/>
                    </c:manualLayout>
                  </c15:layout>
                  <c15:dlblFieldTable/>
                  <c15:showDataLabelsRange val="0"/>
                </c:ext>
              </c:extLst>
            </c:dLbl>
            <c:dLbl>
              <c:idx val="5"/>
              <c:layout>
                <c:manualLayout>
                  <c:x val="0.22833180494550609"/>
                  <c:y val="7.3320119456650509E-3"/>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fld id="{242516D0-F8FC-4AFD-8FCB-F4A5C46A9307}" type="CATEGORYNAME">
                      <a:rPr lang="ru-RU" smtClean="0"/>
                      <a:pPr>
                        <a:defRPr b="1">
                          <a:solidFill>
                            <a:schemeClr val="tx1"/>
                          </a:solidFill>
                        </a:defRPr>
                      </a:pPr>
                      <a:t>[ИМЯ КАТЕГОРИИ]</a:t>
                    </a:fld>
                    <a:r>
                      <a:rPr lang="ru-RU" baseline="0" dirty="0" smtClean="0"/>
                      <a:t> -  </a:t>
                    </a:r>
                    <a:fld id="{F8AC7129-EA9B-4612-8CF5-D9864513FDEC}" type="VALUE">
                      <a:rPr lang="ru-RU" baseline="0" smtClean="0"/>
                      <a:pPr>
                        <a:defRPr b="1">
                          <a:solidFill>
                            <a:schemeClr val="tx1"/>
                          </a:solidFill>
                        </a:defRPr>
                      </a:pPr>
                      <a:t>[ЗНАЧЕНИЕ]</a:t>
                    </a:fld>
                    <a:r>
                      <a:rPr lang="ru-RU" baseline="0" dirty="0" smtClean="0"/>
                      <a:t> </a:t>
                    </a:r>
                    <a:r>
                      <a:rPr lang="ru-RU" baseline="0" dirty="0" err="1" smtClean="0"/>
                      <a:t>тис.грн</a:t>
                    </a:r>
                    <a:r>
                      <a:rPr lang="ru-RU" baseline="0" dirty="0" smtClean="0"/>
                      <a:t> (</a:t>
                    </a:r>
                    <a:r>
                      <a:rPr lang="ru-RU" baseline="0" dirty="0" err="1" smtClean="0"/>
                      <a:t>питома</a:t>
                    </a:r>
                    <a:r>
                      <a:rPr lang="ru-RU" baseline="0" dirty="0" smtClean="0"/>
                      <a:t> вага 0,9%)</a:t>
                    </a:r>
                  </a:p>
                </c:rich>
              </c:tx>
              <c:spPr>
                <a:solidFill>
                  <a:schemeClr val="bg1">
                    <a:alpha val="94000"/>
                  </a:schemeClr>
                </a:solid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1"/>
              <c:showSerName val="0"/>
              <c:showPercent val="0"/>
              <c:showBubbleSize val="0"/>
              <c:extLst>
                <c:ext xmlns:c15="http://schemas.microsoft.com/office/drawing/2012/chart" uri="{CE6537A1-D6FC-4f65-9D91-7224C49458BB}">
                  <c15:layout>
                    <c:manualLayout>
                      <c:w val="0.14940152950240854"/>
                      <c:h val="0.15689302277469006"/>
                    </c:manualLayout>
                  </c15:layout>
                  <c15:dlblFieldTable/>
                  <c15:showDataLabelsRange val="0"/>
                </c:ext>
              </c:extLst>
            </c:dLbl>
            <c:dLbl>
              <c:idx val="6"/>
              <c:layout>
                <c:manualLayout>
                  <c:x val="0.20304706946243858"/>
                  <c:y val="-0.17708328704218049"/>
                </c:manualLayout>
              </c:layout>
              <c:tx>
                <c:rich>
                  <a:bodyPr/>
                  <a:lstStyle/>
                  <a:p>
                    <a:fld id="{D2595371-8172-41D5-9393-D8F8BD3C8125}" type="CATEGORYNAME">
                      <a:rPr lang="ru-RU" smtClean="0"/>
                      <a:pPr/>
                      <a:t>[ИМЯ КАТЕГОРИИ]</a:t>
                    </a:fld>
                    <a:r>
                      <a:rPr lang="ru-RU" baseline="0" dirty="0" smtClean="0"/>
                      <a:t> </a:t>
                    </a:r>
                    <a:fld id="{1909D80F-9F30-4B13-B835-1A442AC01548}" type="VALUE">
                      <a:rPr lang="ru-RU" baseline="0" smtClean="0"/>
                      <a:pPr/>
                      <a:t>[ЗНАЧЕНИЕ]</a:t>
                    </a:fld>
                    <a:r>
                      <a:rPr lang="ru-RU" baseline="0" dirty="0" smtClean="0"/>
                      <a:t> </a:t>
                    </a:r>
                    <a:r>
                      <a:rPr lang="ru-RU" baseline="0" dirty="0" err="1" smtClean="0"/>
                      <a:t>тис.грн</a:t>
                    </a:r>
                    <a:r>
                      <a:rPr lang="ru-RU" baseline="0" dirty="0" smtClean="0"/>
                      <a:t>.(</a:t>
                    </a:r>
                    <a:r>
                      <a:rPr lang="ru-RU" baseline="0" dirty="0" err="1" smtClean="0"/>
                      <a:t>питома</a:t>
                    </a:r>
                    <a:r>
                      <a:rPr lang="ru-RU" baseline="0" dirty="0" smtClean="0"/>
                      <a:t> вага 26,3%)</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Lst>
            </c:dLbl>
            <c:spPr>
              <a:solidFill>
                <a:schemeClr val="bg1">
                  <a:alpha val="94000"/>
                </a:schemeClr>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1"/>
            <c:showSerName val="0"/>
            <c:showPercent val="0"/>
            <c:showBubbleSize val="0"/>
            <c:showLeaderLines val="1"/>
            <c:leaderLines>
              <c:spPr>
                <a:ln w="25400" cap="flat" cmpd="sng" algn="ctr">
                  <a:solidFill>
                    <a:schemeClr val="tx1"/>
                  </a:solidFill>
                  <a:round/>
                </a:ln>
                <a:effectLst/>
              </c:spPr>
            </c:leaderLines>
            <c:extLst xmlns:c16r2="http://schemas.microsoft.com/office/drawing/2015/06/chart">
              <c:ext xmlns:c15="http://schemas.microsoft.com/office/drawing/2012/chart" uri="{CE6537A1-D6FC-4f65-9D91-7224C49458BB}"/>
            </c:extLst>
          </c:dLbls>
          <c:cat>
            <c:strRef>
              <c:f>Лист1!$A$2:$A$7</c:f>
              <c:strCache>
                <c:ptCount val="6"/>
                <c:pt idx="0">
                  <c:v>Податок на доходи фізичних осіб</c:v>
                </c:pt>
                <c:pt idx="1">
                  <c:v>Місцеві податки і збори</c:v>
                </c:pt>
                <c:pt idx="2">
                  <c:v>Акцизний податок</c:v>
                </c:pt>
                <c:pt idx="3">
                  <c:v>Плата за надання адміністративних послуг</c:v>
                </c:pt>
                <c:pt idx="4">
                  <c:v>Інші надходження</c:v>
                </c:pt>
                <c:pt idx="5">
                  <c:v>Інші податки і збори</c:v>
                </c:pt>
              </c:strCache>
            </c:strRef>
          </c:cat>
          <c:val>
            <c:numRef>
              <c:f>Лист1!$B$2:$B$7</c:f>
              <c:numCache>
                <c:formatCode>General</c:formatCode>
                <c:ptCount val="6"/>
                <c:pt idx="0">
                  <c:v>23488.9</c:v>
                </c:pt>
                <c:pt idx="1">
                  <c:v>22050.9</c:v>
                </c:pt>
                <c:pt idx="2">
                  <c:v>8605.4</c:v>
                </c:pt>
                <c:pt idx="3">
                  <c:v>331.8</c:v>
                </c:pt>
                <c:pt idx="4">
                  <c:v>424.2</c:v>
                </c:pt>
                <c:pt idx="5">
                  <c:v>534.70000000000005</c:v>
                </c:pt>
              </c:numCache>
            </c:numRef>
          </c:val>
          <c:extLst xmlns:c16r2="http://schemas.microsoft.com/office/drawing/2015/06/chart">
            <c:ext xmlns:c16="http://schemas.microsoft.com/office/drawing/2014/chart" uri="{C3380CC4-5D6E-409C-BE32-E72D297353CC}">
              <c16:uniqueId val="{00000003-C160-4503-A08F-26096F50ABF2}"/>
            </c:ext>
          </c:extLst>
        </c:ser>
        <c:dLbls>
          <c:showLegendKey val="0"/>
          <c:showVal val="1"/>
          <c:showCatName val="1"/>
          <c:showSerName val="0"/>
          <c:showPercent val="0"/>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uk-UA"/>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43440336859115"/>
          <c:y val="5.0142815573795199E-2"/>
          <c:w val="0.81632350827581113"/>
          <c:h val="0.87136817244311504"/>
        </c:manualLayout>
      </c:layout>
      <c:bar3DChart>
        <c:barDir val="col"/>
        <c:grouping val="clustered"/>
        <c:varyColors val="0"/>
        <c:ser>
          <c:idx val="0"/>
          <c:order val="0"/>
          <c:tx>
            <c:strRef>
              <c:f>Аркуш1!$B$1</c:f>
              <c:strCache>
                <c:ptCount val="1"/>
                <c:pt idx="0">
                  <c:v>По галузі  </c:v>
                </c:pt>
              </c:strCache>
            </c:strRef>
          </c:tx>
          <c:spPr>
            <a:solidFill>
              <a:schemeClr val="accent2"/>
            </a:solidFill>
            <a:ln>
              <a:noFill/>
            </a:ln>
            <a:effectLst/>
            <a:sp3d/>
          </c:spPr>
          <c:invertIfNegative val="0"/>
          <c:dLbls>
            <c:dLbl>
              <c:idx val="0"/>
              <c:layout>
                <c:manualLayout>
                  <c:x val="2.1555516495297852E-2"/>
                  <c:y val="0.15415620081173825"/>
                </c:manualLayout>
              </c:layout>
              <c:tx>
                <c:rich>
                  <a:bodyPr/>
                  <a:lstStyle/>
                  <a:p>
                    <a:fld id="{157F2D94-1AF6-4F50-9DF6-700669D6A2E0}" type="VALUE">
                      <a:rPr lang="uk-UA"/>
                      <a:pPr/>
                      <a:t>[ЗНАЧЕНИЕ]</a:t>
                    </a:fld>
                    <a:r>
                      <a:rPr lang="uk-UA"/>
                      <a:t> тис.грн</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15:dlblFieldTable/>
                  <c15:showDataLabelsRange val="0"/>
                </c:ext>
              </c:extLst>
            </c:dLbl>
            <c:dLbl>
              <c:idx val="1"/>
              <c:layout>
                <c:manualLayout>
                  <c:x val="2.7836664892769824E-2"/>
                  <c:y val="0.23469378139756478"/>
                </c:manualLayout>
              </c:layout>
              <c:tx>
                <c:rich>
                  <a:bodyPr/>
                  <a:lstStyle/>
                  <a:p>
                    <a:fld id="{F046EC22-C2AB-412F-A294-A9D36CBD79DF}" type="VALUE">
                      <a:rPr lang="uk-UA"/>
                      <a:pPr/>
                      <a:t>[ЗНАЧЕНИЕ]</a:t>
                    </a:fld>
                    <a:r>
                      <a:rPr lang="uk-UA"/>
                      <a:t> тис.грн</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4BC-4DE9-99D8-B349D2D85F0F}"/>
                </c:ext>
                <c:ext xmlns:c15="http://schemas.microsoft.com/office/drawing/2012/chart" uri="{CE6537A1-D6FC-4f65-9D91-7224C49458BB}">
                  <c15:layout/>
                  <c15:dlblFieldTable/>
                  <c15:showDataLabelsRange val="0"/>
                </c:ext>
              </c:extLst>
            </c:dLbl>
            <c:dLbl>
              <c:idx val="2"/>
              <c:layout>
                <c:manualLayout>
                  <c:x val="2.0041311078050052E-2"/>
                  <c:y val="0.31114892471821343"/>
                </c:manualLayout>
              </c:layout>
              <c:tx>
                <c:rich>
                  <a:bodyPr/>
                  <a:lstStyle/>
                  <a:p>
                    <a:fld id="{379A5547-FD6A-4EE7-B061-47749D0E91E7}" type="VALUE">
                      <a:rPr lang="uk-UA" b="1">
                        <a:solidFill>
                          <a:schemeClr val="tx1"/>
                        </a:solidFill>
                      </a:rPr>
                      <a:pPr/>
                      <a:t>[ЗНАЧЕНИЕ]</a:t>
                    </a:fld>
                    <a:r>
                      <a:rPr lang="uk-UA" b="1">
                        <a:solidFill>
                          <a:schemeClr val="tx1"/>
                        </a:solidFill>
                      </a:rPr>
                      <a:t> тис.грн</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Аркуш1!$A$2:$A$4</c:f>
              <c:strCache>
                <c:ptCount val="3"/>
                <c:pt idx="0">
                  <c:v>на 01.01.2022р.</c:v>
                </c:pt>
                <c:pt idx="1">
                  <c:v>на 01.04.2022р.</c:v>
                </c:pt>
                <c:pt idx="2">
                  <c:v>на 01.05.2022р.</c:v>
                </c:pt>
              </c:strCache>
            </c:strRef>
          </c:cat>
          <c:val>
            <c:numRef>
              <c:f>Аркуш1!$B$2:$B$4</c:f>
              <c:numCache>
                <c:formatCode>General</c:formatCode>
                <c:ptCount val="3"/>
                <c:pt idx="0">
                  <c:v>19915.2</c:v>
                </c:pt>
                <c:pt idx="1">
                  <c:v>20904.2</c:v>
                </c:pt>
                <c:pt idx="2">
                  <c:v>22227.4</c:v>
                </c:pt>
              </c:numCache>
            </c:numRef>
          </c:val>
          <c:shape val="cylinder"/>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gapWidth val="150"/>
        <c:shape val="box"/>
        <c:axId val="342684192"/>
        <c:axId val="342681056"/>
        <c:axId val="0"/>
      </c:bar3DChart>
      <c:catAx>
        <c:axId val="3426841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cap="none" spc="0" normalizeH="0" baseline="0">
                <a:solidFill>
                  <a:schemeClr val="tx1"/>
                </a:solidFill>
                <a:latin typeface="+mn-lt"/>
                <a:ea typeface="+mn-ea"/>
                <a:cs typeface="+mn-cs"/>
              </a:defRPr>
            </a:pPr>
            <a:endParaRPr lang="uk-UA"/>
          </a:p>
        </c:txPr>
        <c:crossAx val="342681056"/>
        <c:crosses val="autoZero"/>
        <c:auto val="1"/>
        <c:lblAlgn val="ctr"/>
        <c:lblOffset val="100"/>
        <c:noMultiLvlLbl val="0"/>
      </c:catAx>
      <c:valAx>
        <c:axId val="34268105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34268419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uk-UA"/>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solidFill>
                <a:latin typeface="+mn-lt"/>
                <a:ea typeface="+mn-ea"/>
                <a:cs typeface="+mn-cs"/>
              </a:defRPr>
            </a:pPr>
            <a:r>
              <a:rPr lang="uk-UA" sz="1400" b="1" i="0" u="none" strike="noStrike" cap="all" baseline="0" dirty="0" smtClean="0">
                <a:solidFill>
                  <a:schemeClr val="tx1"/>
                </a:solidFill>
                <a:effectLst/>
                <a:latin typeface="Times New Roman" panose="02020603050405020304" pitchFamily="18" charset="0"/>
                <a:cs typeface="Times New Roman" panose="02020603050405020304" pitchFamily="18" charset="0"/>
              </a:rPr>
              <a:t>Видатки  </a:t>
            </a:r>
            <a:r>
              <a:rPr lang="uk-UA" sz="1400" b="1" i="0" u="none" strike="noStrike" cap="all" baseline="0" dirty="0">
                <a:solidFill>
                  <a:schemeClr val="tx1"/>
                </a:solidFill>
                <a:effectLst/>
                <a:latin typeface="Times New Roman" panose="02020603050405020304" pitchFamily="18" charset="0"/>
                <a:cs typeface="Times New Roman" panose="02020603050405020304" pitchFamily="18" charset="0"/>
              </a:rPr>
              <a:t>бюджету територіальної громади по загальному фонду за січень – квітень  2022 року  </a:t>
            </a:r>
            <a:r>
              <a:rPr lang="uk-UA" sz="1400" b="1" i="0" u="none" strike="noStrike" cap="all" baseline="0" dirty="0" smtClean="0">
                <a:solidFill>
                  <a:schemeClr val="tx1"/>
                </a:solidFill>
                <a:effectLst/>
                <a:latin typeface="Times New Roman" panose="02020603050405020304" pitchFamily="18" charset="0"/>
                <a:cs typeface="Times New Roman" panose="02020603050405020304" pitchFamily="18" charset="0"/>
              </a:rPr>
              <a:t>за галузевою ознакою </a:t>
            </a:r>
          </a:p>
          <a:p>
            <a:pPr>
              <a:defRPr>
                <a:solidFill>
                  <a:schemeClr val="tx1"/>
                </a:solidFill>
              </a:defRPr>
            </a:pPr>
            <a:r>
              <a:rPr lang="uk-UA" sz="1400" b="1" i="1" u="none" strike="noStrike" cap="all" baseline="0" dirty="0" smtClean="0">
                <a:effectLst/>
              </a:rPr>
              <a:t>Склали       </a:t>
            </a:r>
            <a:r>
              <a:rPr lang="uk-UA" sz="1600" b="1" i="1" u="none" strike="noStrike" cap="all" baseline="0" dirty="0" smtClean="0">
                <a:solidFill>
                  <a:srgbClr val="FF0000"/>
                </a:solidFill>
                <a:effectLst/>
              </a:rPr>
              <a:t>54501,9 ТИС.ГРН.</a:t>
            </a:r>
            <a:endParaRPr lang="ru-RU" sz="1600" b="1" i="1" dirty="0">
              <a:solidFill>
                <a:srgbClr val="FF0000"/>
              </a:solidFill>
            </a:endParaRPr>
          </a:p>
        </c:rich>
      </c:tx>
      <c:layout>
        <c:manualLayout>
          <c:xMode val="edge"/>
          <c:yMode val="edge"/>
          <c:x val="0.15226399722890377"/>
          <c:y val="2.314823186731883E-2"/>
        </c:manualLayout>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solidFill>
              <a:latin typeface="+mn-lt"/>
              <a:ea typeface="+mn-ea"/>
              <a:cs typeface="+mn-cs"/>
            </a:defRPr>
          </a:pPr>
          <a:endParaRPr lang="uk-UA"/>
        </a:p>
      </c:txPr>
    </c:title>
    <c:autoTitleDeleted val="0"/>
    <c:view3D>
      <c:rotX val="50"/>
      <c:rotY val="66"/>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5919883022173479"/>
          <c:w val="1"/>
          <c:h val="0.73771300182486188"/>
        </c:manualLayout>
      </c:layout>
      <c:pie3DChart>
        <c:varyColors val="1"/>
        <c:ser>
          <c:idx val="0"/>
          <c:order val="0"/>
          <c:tx>
            <c:strRef>
              <c:f>'[диаграмма.xlsx]структура Д (3)'!$B$5</c:f>
              <c:strCache>
                <c:ptCount val="1"/>
                <c:pt idx="0">
                  <c:v>Загального фонду (тис.грн.)</c:v>
                </c:pt>
              </c:strCache>
            </c:strRef>
          </c:tx>
          <c:dPt>
            <c:idx val="0"/>
            <c:bubble3D val="0"/>
            <c:explosion val="22"/>
            <c:spPr>
              <a:solidFill>
                <a:srgbClr val="00B0F0">
                  <a:alpha val="90000"/>
                </a:srgb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extLst xmlns:c16r2="http://schemas.microsoft.com/office/drawing/2015/06/chart">
              <c:ext xmlns:c16="http://schemas.microsoft.com/office/drawing/2014/chart" uri="{C3380CC4-5D6E-409C-BE32-E72D297353CC}">
                <c16:uniqueId val="{00000001-149E-49BA-AF10-0EE706C181BF}"/>
              </c:ext>
            </c:extLst>
          </c:dPt>
          <c:dPt>
            <c:idx val="1"/>
            <c:bubble3D val="0"/>
            <c:explosion val="18"/>
            <c:spPr>
              <a:solidFill>
                <a:srgbClr val="E721E2">
                  <a:alpha val="89804"/>
                </a:srgb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xmlns:c16r2="http://schemas.microsoft.com/office/drawing/2015/06/chart">
              <c:ext xmlns:c16="http://schemas.microsoft.com/office/drawing/2014/chart" uri="{C3380CC4-5D6E-409C-BE32-E72D297353CC}">
                <c16:uniqueId val="{00000003-149E-49BA-AF10-0EE706C181BF}"/>
              </c:ext>
            </c:extLst>
          </c:dPt>
          <c:dPt>
            <c:idx val="2"/>
            <c:bubble3D val="0"/>
            <c:explosion val="18"/>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xmlns:c16r2="http://schemas.microsoft.com/office/drawing/2015/06/chart">
              <c:ext xmlns:c16="http://schemas.microsoft.com/office/drawing/2014/chart" uri="{C3380CC4-5D6E-409C-BE32-E72D297353CC}">
                <c16:uniqueId val="{00000005-149E-49BA-AF10-0EE706C181BF}"/>
              </c:ext>
            </c:extLst>
          </c:dPt>
          <c:dPt>
            <c:idx val="3"/>
            <c:bubble3D val="0"/>
            <c:explosion val="17"/>
            <c:spPr>
              <a:solidFill>
                <a:schemeClr val="accent6">
                  <a:lumMod val="60000"/>
                  <a:alpha val="90000"/>
                </a:schemeClr>
              </a:solidFill>
              <a:ln w="19050">
                <a:solidFill>
                  <a:schemeClr val="accent6">
                    <a:lumMod val="60000"/>
                    <a:lumMod val="75000"/>
                  </a:schemeClr>
                </a:solidFill>
              </a:ln>
              <a:effectLst>
                <a:innerShdw blurRad="114300">
                  <a:schemeClr val="accent6">
                    <a:lumMod val="60000"/>
                    <a:lumMod val="75000"/>
                  </a:schemeClr>
                </a:innerShdw>
              </a:effectLst>
              <a:scene3d>
                <a:camera prst="orthographicFront"/>
                <a:lightRig rig="threePt" dir="t"/>
              </a:scene3d>
              <a:sp3d contourW="19050" prstMaterial="flat">
                <a:contourClr>
                  <a:schemeClr val="accent6">
                    <a:lumMod val="60000"/>
                    <a:lumMod val="75000"/>
                  </a:schemeClr>
                </a:contourClr>
              </a:sp3d>
            </c:spPr>
            <c:extLst xmlns:c16r2="http://schemas.microsoft.com/office/drawing/2015/06/chart">
              <c:ext xmlns:c16="http://schemas.microsoft.com/office/drawing/2014/chart" uri="{C3380CC4-5D6E-409C-BE32-E72D297353CC}">
                <c16:uniqueId val="{00000007-149E-49BA-AF10-0EE706C181BF}"/>
              </c:ext>
            </c:extLst>
          </c:dPt>
          <c:dPt>
            <c:idx val="4"/>
            <c:bubble3D val="0"/>
            <c:explosion val="11"/>
            <c:spPr>
              <a:solidFill>
                <a:schemeClr val="accent5">
                  <a:lumMod val="60000"/>
                  <a:alpha val="90000"/>
                </a:schemeClr>
              </a:solidFill>
              <a:ln w="19050">
                <a:solidFill>
                  <a:schemeClr val="accent5">
                    <a:lumMod val="60000"/>
                    <a:lumMod val="75000"/>
                  </a:schemeClr>
                </a:solidFill>
              </a:ln>
              <a:effectLst>
                <a:innerShdw blurRad="114300">
                  <a:schemeClr val="accent5">
                    <a:lumMod val="60000"/>
                    <a:lumMod val="75000"/>
                  </a:schemeClr>
                </a:innerShdw>
              </a:effectLst>
              <a:scene3d>
                <a:camera prst="orthographicFront"/>
                <a:lightRig rig="threePt" dir="t"/>
              </a:scene3d>
              <a:sp3d contourW="19050" prstMaterial="flat">
                <a:contourClr>
                  <a:schemeClr val="accent5">
                    <a:lumMod val="60000"/>
                    <a:lumMod val="75000"/>
                  </a:schemeClr>
                </a:contourClr>
              </a:sp3d>
            </c:spPr>
            <c:extLst xmlns:c16r2="http://schemas.microsoft.com/office/drawing/2015/06/chart">
              <c:ext xmlns:c16="http://schemas.microsoft.com/office/drawing/2014/chart" uri="{C3380CC4-5D6E-409C-BE32-E72D297353CC}">
                <c16:uniqueId val="{00000009-149E-49BA-AF10-0EE706C181BF}"/>
              </c:ext>
            </c:extLst>
          </c:dPt>
          <c:dPt>
            <c:idx val="5"/>
            <c:bubble3D val="0"/>
            <c:explosion val="18"/>
            <c:spPr>
              <a:solidFill>
                <a:schemeClr val="accent2">
                  <a:lumMod val="50000"/>
                  <a:alpha val="90000"/>
                </a:schemeClr>
              </a:solidFill>
              <a:ln w="19050">
                <a:solidFill>
                  <a:schemeClr val="accent4">
                    <a:lumMod val="60000"/>
                    <a:lumMod val="75000"/>
                  </a:schemeClr>
                </a:solidFill>
              </a:ln>
              <a:effectLst>
                <a:innerShdw blurRad="114300">
                  <a:schemeClr val="accent4">
                    <a:lumMod val="60000"/>
                    <a:lumMod val="75000"/>
                  </a:schemeClr>
                </a:innerShdw>
              </a:effectLst>
              <a:scene3d>
                <a:camera prst="orthographicFront"/>
                <a:lightRig rig="threePt" dir="t"/>
              </a:scene3d>
              <a:sp3d contourW="19050" prstMaterial="flat">
                <a:contourClr>
                  <a:schemeClr val="accent4">
                    <a:lumMod val="60000"/>
                    <a:lumMod val="75000"/>
                  </a:schemeClr>
                </a:contourClr>
              </a:sp3d>
            </c:spPr>
            <c:extLst xmlns:c16r2="http://schemas.microsoft.com/office/drawing/2015/06/chart">
              <c:ext xmlns:c16="http://schemas.microsoft.com/office/drawing/2014/chart" uri="{C3380CC4-5D6E-409C-BE32-E72D297353CC}">
                <c16:uniqueId val="{0000000B-149E-49BA-AF10-0EE706C181BF}"/>
              </c:ext>
            </c:extLst>
          </c:dPt>
          <c:dPt>
            <c:idx val="6"/>
            <c:bubble3D val="0"/>
            <c:explosion val="22"/>
            <c:spPr>
              <a:solidFill>
                <a:schemeClr val="accent6">
                  <a:lumMod val="80000"/>
                  <a:lumOff val="20000"/>
                  <a:alpha val="90000"/>
                </a:schemeClr>
              </a:solidFill>
              <a:ln w="19050">
                <a:solidFill>
                  <a:schemeClr val="accent6">
                    <a:lumMod val="80000"/>
                    <a:lumOff val="20000"/>
                    <a:lumMod val="75000"/>
                  </a:schemeClr>
                </a:solidFill>
              </a:ln>
              <a:effectLst>
                <a:innerShdw blurRad="114300">
                  <a:schemeClr val="accent6">
                    <a:lumMod val="80000"/>
                    <a:lumOff val="20000"/>
                    <a:lumMod val="75000"/>
                  </a:schemeClr>
                </a:innerShdw>
              </a:effectLst>
              <a:scene3d>
                <a:camera prst="orthographicFront"/>
                <a:lightRig rig="threePt" dir="t"/>
              </a:scene3d>
              <a:sp3d contourW="19050" prstMaterial="flat">
                <a:contourClr>
                  <a:schemeClr val="accent6">
                    <a:lumMod val="80000"/>
                    <a:lumOff val="20000"/>
                    <a:lumMod val="75000"/>
                  </a:schemeClr>
                </a:contourClr>
              </a:sp3d>
            </c:spPr>
            <c:extLst xmlns:c16r2="http://schemas.microsoft.com/office/drawing/2015/06/chart">
              <c:ext xmlns:c16="http://schemas.microsoft.com/office/drawing/2014/chart" uri="{C3380CC4-5D6E-409C-BE32-E72D297353CC}">
                <c16:uniqueId val="{0000000D-149E-49BA-AF10-0EE706C181BF}"/>
              </c:ext>
            </c:extLst>
          </c:dPt>
          <c:dPt>
            <c:idx val="7"/>
            <c:bubble3D val="0"/>
            <c:spPr>
              <a:solidFill>
                <a:schemeClr val="accent5">
                  <a:lumMod val="80000"/>
                  <a:lumOff val="20000"/>
                  <a:alpha val="90000"/>
                </a:schemeClr>
              </a:solidFill>
              <a:ln w="19050">
                <a:solidFill>
                  <a:schemeClr val="accent5">
                    <a:lumMod val="80000"/>
                    <a:lumOff val="20000"/>
                    <a:lumMod val="75000"/>
                  </a:schemeClr>
                </a:solidFill>
              </a:ln>
              <a:effectLst>
                <a:innerShdw blurRad="114300">
                  <a:schemeClr val="accent5">
                    <a:lumMod val="80000"/>
                    <a:lumOff val="20000"/>
                    <a:lumMod val="75000"/>
                  </a:schemeClr>
                </a:innerShdw>
              </a:effectLst>
              <a:scene3d>
                <a:camera prst="orthographicFront"/>
                <a:lightRig rig="threePt" dir="t"/>
              </a:scene3d>
              <a:sp3d contourW="19050" prstMaterial="flat">
                <a:contourClr>
                  <a:schemeClr val="accent5">
                    <a:lumMod val="80000"/>
                    <a:lumOff val="20000"/>
                    <a:lumMod val="75000"/>
                  </a:schemeClr>
                </a:contourClr>
              </a:sp3d>
            </c:spPr>
            <c:extLst xmlns:c16r2="http://schemas.microsoft.com/office/drawing/2015/06/chart">
              <c:ext xmlns:c16="http://schemas.microsoft.com/office/drawing/2014/chart" uri="{C3380CC4-5D6E-409C-BE32-E72D297353CC}">
                <c16:uniqueId val="{0000000F-149E-49BA-AF10-0EE706C181BF}"/>
              </c:ext>
            </c:extLst>
          </c:dPt>
          <c:dPt>
            <c:idx val="8"/>
            <c:bubble3D val="0"/>
            <c:spPr>
              <a:solidFill>
                <a:srgbClr val="FF0000">
                  <a:alpha val="90000"/>
                </a:srgbClr>
              </a:solidFill>
              <a:ln w="19050">
                <a:solidFill>
                  <a:schemeClr val="accent4">
                    <a:lumMod val="80000"/>
                    <a:lumOff val="20000"/>
                    <a:lumMod val="75000"/>
                  </a:schemeClr>
                </a:solidFill>
              </a:ln>
              <a:effectLst>
                <a:innerShdw blurRad="114300">
                  <a:schemeClr val="accent4">
                    <a:lumMod val="80000"/>
                    <a:lumOff val="20000"/>
                    <a:lumMod val="75000"/>
                  </a:schemeClr>
                </a:innerShdw>
              </a:effectLst>
              <a:scene3d>
                <a:camera prst="orthographicFront"/>
                <a:lightRig rig="threePt" dir="t"/>
              </a:scene3d>
              <a:sp3d contourW="19050" prstMaterial="flat">
                <a:contourClr>
                  <a:schemeClr val="accent4">
                    <a:lumMod val="80000"/>
                    <a:lumOff val="20000"/>
                    <a:lumMod val="75000"/>
                  </a:schemeClr>
                </a:contourClr>
              </a:sp3d>
            </c:spPr>
          </c:dPt>
          <c:dPt>
            <c:idx val="9"/>
            <c:bubble3D val="0"/>
            <c:explosion val="23"/>
            <c:spPr>
              <a:solidFill>
                <a:srgbClr val="7030A0">
                  <a:alpha val="90000"/>
                </a:srgbClr>
              </a:solidFill>
              <a:ln w="19050">
                <a:solidFill>
                  <a:schemeClr val="accent6">
                    <a:lumMod val="80000"/>
                    <a:lumMod val="75000"/>
                  </a:schemeClr>
                </a:solidFill>
              </a:ln>
              <a:effectLst>
                <a:innerShdw blurRad="114300">
                  <a:schemeClr val="accent6">
                    <a:lumMod val="80000"/>
                    <a:lumMod val="75000"/>
                  </a:schemeClr>
                </a:innerShdw>
              </a:effectLst>
              <a:scene3d>
                <a:camera prst="orthographicFront"/>
                <a:lightRig rig="threePt" dir="t"/>
              </a:scene3d>
              <a:sp3d contourW="19050" prstMaterial="flat">
                <a:contourClr>
                  <a:schemeClr val="accent6">
                    <a:lumMod val="80000"/>
                    <a:lumMod val="75000"/>
                  </a:schemeClr>
                </a:contourClr>
              </a:sp3d>
            </c:spPr>
          </c:dPt>
          <c:dLbls>
            <c:dLbl>
              <c:idx val="0"/>
              <c:layout>
                <c:manualLayout>
                  <c:x val="0.18660612719186287"/>
                  <c:y val="-1.5116527878925506E-2"/>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0377F6AE-82F3-4BC4-8717-752B44FE8DE3}" type="CATEGORYNAME">
                      <a:rPr lang="ru-RU" sz="1100" b="1"/>
                      <a:pPr>
                        <a:defRPr sz="1100" b="1">
                          <a:solidFill>
                            <a:schemeClr val="tx1"/>
                          </a:solidFill>
                        </a:defRPr>
                      </a:pPr>
                      <a:t>[ИМЯ КАТЕГОРИИ]</a:t>
                    </a:fld>
                    <a:r>
                      <a:rPr lang="ru-RU" sz="1100" b="1" baseline="0" dirty="0"/>
                      <a:t>
58,1%(31606,4 </a:t>
                    </a:r>
                    <a:r>
                      <a:rPr lang="ru-RU" sz="1100" b="1" baseline="0" dirty="0" err="1" smtClean="0"/>
                      <a:t>тис.грн</a:t>
                    </a:r>
                    <a:r>
                      <a:rPr lang="ru-RU" sz="1100" b="1" baseline="0" dirty="0" smtClean="0"/>
                      <a:t>., в тому числі за рахунок освітньої субвенції 3946,8 </a:t>
                    </a:r>
                    <a:r>
                      <a:rPr lang="ru-RU" sz="1100" b="1" baseline="0" dirty="0" err="1" smtClean="0"/>
                      <a:t>тис.грн</a:t>
                    </a:r>
                    <a:r>
                      <a:rPr lang="ru-RU" sz="1100" b="1" baseline="0" dirty="0" smtClean="0"/>
                      <a:t>.)</a:t>
                    </a:r>
                  </a:p>
                </c:rich>
              </c:tx>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149E-49BA-AF10-0EE706C181BF}"/>
                </c:ext>
                <c:ext xmlns:c15="http://schemas.microsoft.com/office/drawing/2012/chart" uri="{CE6537A1-D6FC-4f65-9D91-7224C49458BB}">
                  <c15:layout>
                    <c:manualLayout>
                      <c:w val="0.25737798090310376"/>
                      <c:h val="0.14104566069490532"/>
                    </c:manualLayout>
                  </c15:layout>
                  <c15:dlblFieldTable/>
                  <c15:showDataLabelsRange val="0"/>
                </c:ext>
              </c:extLst>
            </c:dLbl>
            <c:dLbl>
              <c:idx val="1"/>
              <c:layout>
                <c:manualLayout>
                  <c:x val="-1.0746705936764049E-2"/>
                  <c:y val="0.15285202986031643"/>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EB2303F2-492A-4BAE-AD96-419051A3A3E9}" type="CATEGORYNAME">
                      <a:rPr lang="uk-UA" sz="1100" b="1"/>
                      <a:pPr>
                        <a:defRPr sz="1100" b="1">
                          <a:solidFill>
                            <a:schemeClr val="tx1"/>
                          </a:solidFill>
                        </a:defRPr>
                      </a:pPr>
                      <a:t>[ИМЯ КАТЕГОРИИ]</a:t>
                    </a:fld>
                    <a:r>
                      <a:rPr lang="uk-UA" sz="1100" b="1" baseline="0"/>
                      <a:t>
1,4%(744,6тис.грн</a:t>
                    </a:r>
                    <a:r>
                      <a:rPr lang="uk-UA" sz="1100" b="1" i="0" u="none" strike="noStrike" kern="1200" baseline="0">
                        <a:solidFill>
                          <a:sysClr val="windowText" lastClr="000000"/>
                        </a:solidFill>
                        <a:effectLst/>
                      </a:rPr>
                      <a:t>) </a:t>
                    </a:r>
                  </a:p>
                </c:rich>
              </c:tx>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149E-49BA-AF10-0EE706C181BF}"/>
                </c:ext>
                <c:ext xmlns:c15="http://schemas.microsoft.com/office/drawing/2012/chart" uri="{CE6537A1-D6FC-4f65-9D91-7224C49458BB}">
                  <c15:layout>
                    <c:manualLayout>
                      <c:w val="0.20000812751686942"/>
                      <c:h val="0.18861624525676884"/>
                    </c:manualLayout>
                  </c15:layout>
                  <c15:dlblFieldTable/>
                  <c15:showDataLabelsRange val="0"/>
                </c:ext>
              </c:extLst>
            </c:dLbl>
            <c:dLbl>
              <c:idx val="2"/>
              <c:layout>
                <c:manualLayout>
                  <c:x val="-3.908948589585555E-2"/>
                  <c:y val="2.1086593828391755E-2"/>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F2FD3753-33D4-4888-8D73-CA9F10C70907}" type="CATEGORYNAME">
                      <a:rPr lang="uk-UA" sz="1100" b="1"/>
                      <a:pPr>
                        <a:defRPr sz="1100" b="1">
                          <a:solidFill>
                            <a:schemeClr val="tx1"/>
                          </a:solidFill>
                        </a:defRPr>
                      </a:pPr>
                      <a:t>[ИМЯ КАТЕГОРИИ]</a:t>
                    </a:fld>
                    <a:r>
                      <a:rPr lang="uk-UA" sz="1100" b="1" baseline="0"/>
                      <a:t>
</a:t>
                    </a:r>
                    <a:r>
                      <a:rPr lang="uk-UA" sz="1100" b="1" i="0" u="none" strike="noStrike" kern="1200" baseline="0">
                        <a:solidFill>
                          <a:sysClr val="windowText" lastClr="000000"/>
                        </a:solidFill>
                        <a:effectLst/>
                      </a:rPr>
                      <a:t>2,9%(1578,2тис.грн)</a:t>
                    </a:r>
                  </a:p>
                </c:rich>
              </c:tx>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149E-49BA-AF10-0EE706C181BF}"/>
                </c:ext>
                <c:ext xmlns:c15="http://schemas.microsoft.com/office/drawing/2012/chart" uri="{CE6537A1-D6FC-4f65-9D91-7224C49458BB}">
                  <c15:layout>
                    <c:manualLayout>
                      <c:w val="0.18636034958643194"/>
                      <c:h val="0.13072614787268749"/>
                    </c:manualLayout>
                  </c15:layout>
                  <c15:dlblFieldTable/>
                  <c15:showDataLabelsRange val="0"/>
                </c:ext>
              </c:extLst>
            </c:dLbl>
            <c:dLbl>
              <c:idx val="3"/>
              <c:layout>
                <c:manualLayout>
                  <c:x val="-5.5794113226630649E-3"/>
                  <c:y val="-9.2951927424556824E-2"/>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605058D1-2F7C-4F57-8422-A4D00A4BAFE6}" type="CATEGORYNAME">
                      <a:rPr lang="ru-RU" sz="1100" b="1"/>
                      <a:pPr>
                        <a:defRPr sz="1100" b="1">
                          <a:solidFill>
                            <a:schemeClr val="tx1"/>
                          </a:solidFill>
                        </a:defRPr>
                      </a:pPr>
                      <a:t>[ИМЯ КАТЕГОРИИ]</a:t>
                    </a:fld>
                    <a:r>
                      <a:rPr lang="ru-RU" sz="1100" b="1" baseline="0"/>
                      <a:t>
</a:t>
                    </a:r>
                    <a:r>
                      <a:rPr lang="ru-RU" sz="1100" b="1" i="0" u="none" strike="noStrike" kern="1200" baseline="0">
                        <a:solidFill>
                          <a:sysClr val="windowText" lastClr="000000"/>
                        </a:solidFill>
                        <a:effectLst/>
                      </a:rPr>
                      <a:t>1,5%(837,9 тис.грн) </a:t>
                    </a:r>
                  </a:p>
                </c:rich>
              </c:tx>
              <c:spPr>
                <a:solidFill>
                  <a:schemeClr val="lt1">
                    <a:alpha val="90000"/>
                  </a:schemeClr>
                </a:solidFill>
                <a:ln w="12700" cap="flat" cmpd="sng" algn="ctr">
                  <a:solidFill>
                    <a:schemeClr val="accent6">
                      <a:lumMod val="60000"/>
                    </a:schemeClr>
                  </a:solidFill>
                  <a:round/>
                </a:ln>
                <a:effectLst>
                  <a:outerShdw blurRad="50800" dist="38100" dir="2700000" algn="tl" rotWithShape="0">
                    <a:schemeClr val="accent6">
                      <a:lumMod val="60000"/>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149E-49BA-AF10-0EE706C181BF}"/>
                </c:ext>
                <c:ext xmlns:c15="http://schemas.microsoft.com/office/drawing/2012/chart" uri="{CE6537A1-D6FC-4f65-9D91-7224C49458BB}">
                  <c15:layout>
                    <c:manualLayout>
                      <c:w val="0.24346686327516995"/>
                      <c:h val="0.13189308273322892"/>
                    </c:manualLayout>
                  </c15:layout>
                  <c15:dlblFieldTable/>
                  <c15:showDataLabelsRange val="0"/>
                </c:ext>
              </c:extLst>
            </c:dLbl>
            <c:dLbl>
              <c:idx val="4"/>
              <c:layout>
                <c:manualLayout>
                  <c:x val="0"/>
                  <c:y val="-0.13779519601738199"/>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4CE52B89-4F4D-4B09-B5CF-2EDE6655804B}" type="CATEGORYNAME">
                      <a:rPr lang="ru-RU"/>
                      <a:pPr>
                        <a:defRPr sz="1100" b="1">
                          <a:solidFill>
                            <a:schemeClr val="tx1"/>
                          </a:solidFill>
                        </a:defRPr>
                      </a:pPr>
                      <a:t>[ИМЯ КАТЕГОРИИ]</a:t>
                    </a:fld>
                    <a:r>
                      <a:rPr lang="ru-RU" baseline="0"/>
                      <a:t>
</a:t>
                    </a:r>
                    <a:r>
                      <a:rPr lang="ru-RU" sz="1100" b="1" i="0" u="none" strike="noStrike" kern="1200" baseline="0">
                        <a:solidFill>
                          <a:schemeClr val="tx1"/>
                        </a:solidFill>
                        <a:effectLst/>
                      </a:rPr>
                      <a:t>7,9% (4324,7 тис.грн)</a:t>
                    </a:r>
                  </a:p>
                </c:rich>
              </c:tx>
              <c:spPr>
                <a:solidFill>
                  <a:schemeClr val="lt1">
                    <a:alpha val="90000"/>
                  </a:schemeClr>
                </a:solidFill>
                <a:ln w="12700" cap="flat" cmpd="sng" algn="ctr">
                  <a:solidFill>
                    <a:schemeClr val="accent5">
                      <a:lumMod val="60000"/>
                    </a:schemeClr>
                  </a:solidFill>
                  <a:round/>
                </a:ln>
                <a:effectLst>
                  <a:outerShdw blurRad="50800" dist="38100" dir="2700000" algn="tl" rotWithShape="0">
                    <a:schemeClr val="accent5">
                      <a:lumMod val="60000"/>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149E-49BA-AF10-0EE706C181BF}"/>
                </c:ext>
                <c:ext xmlns:c15="http://schemas.microsoft.com/office/drawing/2012/chart" uri="{CE6537A1-D6FC-4f65-9D91-7224C49458BB}">
                  <c15:layout>
                    <c:manualLayout>
                      <c:w val="0.34535922011960352"/>
                      <c:h val="0.12904081026948253"/>
                    </c:manualLayout>
                  </c15:layout>
                  <c15:dlblFieldTable/>
                  <c15:showDataLabelsRange val="0"/>
                </c:ext>
              </c:extLst>
            </c:dLbl>
            <c:dLbl>
              <c:idx val="5"/>
              <c:layout>
                <c:manualLayout>
                  <c:x val="5.3446679941610883E-2"/>
                  <c:y val="-1.7433701708486845E-2"/>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5E3D3F56-0F1C-4CEA-B87B-B2954739D013}" type="CATEGORYNAME">
                      <a:rPr lang="ru-RU" sz="1100" b="1"/>
                      <a:pPr>
                        <a:defRPr sz="1100" b="1">
                          <a:solidFill>
                            <a:schemeClr val="tx1"/>
                          </a:solidFill>
                        </a:defRPr>
                      </a:pPr>
                      <a:t>[ИМЯ КАТЕГОРИИ]</a:t>
                    </a:fld>
                    <a:r>
                      <a:rPr lang="ru-RU" sz="1100" b="1" baseline="0" dirty="0"/>
                      <a:t>
</a:t>
                    </a:r>
                    <a:r>
                      <a:rPr lang="ru-RU" sz="1100" b="1" i="0" u="none" strike="noStrike" kern="1200" baseline="0" dirty="0" smtClean="0">
                        <a:solidFill>
                          <a:sysClr val="windowText" lastClr="000000"/>
                        </a:solidFill>
                        <a:effectLst/>
                      </a:rPr>
                      <a:t>16,8% (9177,1тис</a:t>
                    </a:r>
                    <a:r>
                      <a:rPr lang="ru-RU" sz="1100" b="1" i="0" u="none" strike="noStrike" kern="1200" baseline="0" dirty="0">
                        <a:solidFill>
                          <a:sysClr val="windowText" lastClr="000000"/>
                        </a:solidFill>
                        <a:effectLst/>
                      </a:rPr>
                      <a:t>. </a:t>
                    </a:r>
                    <a:r>
                      <a:rPr lang="ru-RU" sz="1100" b="1" i="0" u="none" strike="noStrike" kern="1200" baseline="0" dirty="0" err="1">
                        <a:solidFill>
                          <a:sysClr val="windowText" lastClr="000000"/>
                        </a:solidFill>
                        <a:effectLst/>
                      </a:rPr>
                      <a:t>грн</a:t>
                    </a:r>
                    <a:r>
                      <a:rPr lang="ru-RU" sz="1100" b="1" i="0" u="none" strike="noStrike" kern="1200" baseline="0" dirty="0">
                        <a:solidFill>
                          <a:sysClr val="windowText" lastClr="000000"/>
                        </a:solidFill>
                        <a:effectLst/>
                      </a:rPr>
                      <a:t>) </a:t>
                    </a:r>
                  </a:p>
                </c:rich>
              </c:tx>
              <c:spPr>
                <a:solidFill>
                  <a:schemeClr val="lt1">
                    <a:alpha val="90000"/>
                  </a:schemeClr>
                </a:solidFill>
                <a:ln w="12700" cap="flat" cmpd="sng" algn="ctr">
                  <a:solidFill>
                    <a:schemeClr val="accent4">
                      <a:lumMod val="60000"/>
                    </a:schemeClr>
                  </a:solidFill>
                  <a:round/>
                </a:ln>
                <a:effectLst>
                  <a:outerShdw blurRad="50800" dist="38100" dir="2700000" algn="tl" rotWithShape="0">
                    <a:schemeClr val="accent4">
                      <a:lumMod val="60000"/>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B-149E-49BA-AF10-0EE706C181BF}"/>
                </c:ext>
                <c:ext xmlns:c15="http://schemas.microsoft.com/office/drawing/2012/chart" uri="{CE6537A1-D6FC-4f65-9D91-7224C49458BB}">
                  <c15:layout>
                    <c:manualLayout>
                      <c:w val="0.20399770623412797"/>
                      <c:h val="0.10719862799942834"/>
                    </c:manualLayout>
                  </c15:layout>
                  <c15:dlblFieldTable/>
                  <c15:showDataLabelsRange val="0"/>
                </c:ext>
              </c:extLst>
            </c:dLbl>
            <c:dLbl>
              <c:idx val="6"/>
              <c:layout>
                <c:manualLayout>
                  <c:x val="-4.1162067201663662E-2"/>
                  <c:y val="-4.4121508804154289E-2"/>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7CC7D1D8-D5BC-4101-AA51-C6A644767AE0}" type="CATEGORYNAME">
                      <a:rPr lang="uk-UA" sz="1100" b="1"/>
                      <a:pPr>
                        <a:defRPr sz="1100" b="1">
                          <a:solidFill>
                            <a:schemeClr val="tx1"/>
                          </a:solidFill>
                        </a:defRPr>
                      </a:pPr>
                      <a:t>[ИМЯ КАТЕГОРИИ]</a:t>
                    </a:fld>
                    <a:r>
                      <a:rPr lang="uk-UA" sz="1100" b="1" baseline="0"/>
                      <a:t>
</a:t>
                    </a:r>
                    <a:r>
                      <a:rPr lang="uk-UA" sz="1100" b="1" i="0" u="none" strike="noStrike" kern="1200" baseline="0">
                        <a:solidFill>
                          <a:sysClr val="windowText" lastClr="000000"/>
                        </a:solidFill>
                        <a:effectLst/>
                      </a:rPr>
                      <a:t>5,9%(3241,5тис.грн)</a:t>
                    </a:r>
                  </a:p>
                </c:rich>
              </c:tx>
              <c:spPr>
                <a:solidFill>
                  <a:schemeClr val="lt1">
                    <a:alpha val="90000"/>
                  </a:schemeClr>
                </a:solidFill>
                <a:ln w="12700" cap="flat" cmpd="sng" algn="ctr">
                  <a:solidFill>
                    <a:schemeClr val="accent6">
                      <a:lumMod val="80000"/>
                      <a:lumOff val="20000"/>
                    </a:schemeClr>
                  </a:solidFill>
                  <a:round/>
                </a:ln>
                <a:effectLst>
                  <a:outerShdw blurRad="50800" dist="38100" dir="2700000" algn="tl" rotWithShape="0">
                    <a:schemeClr val="accent6">
                      <a:lumMod val="80000"/>
                      <a:lumOff val="20000"/>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D-149E-49BA-AF10-0EE706C181BF}"/>
                </c:ext>
                <c:ext xmlns:c15="http://schemas.microsoft.com/office/drawing/2012/chart" uri="{CE6537A1-D6FC-4f65-9D91-7224C49458BB}">
                  <c15:layout>
                    <c:manualLayout>
                      <c:w val="0.22102072581305809"/>
                      <c:h val="0.14060291626154067"/>
                    </c:manualLayout>
                  </c15:layout>
                  <c15:dlblFieldTable/>
                  <c15:showDataLabelsRange val="0"/>
                </c:ext>
              </c:extLst>
            </c:dLbl>
            <c:dLbl>
              <c:idx val="7"/>
              <c:layout>
                <c:manualLayout>
                  <c:x val="0.18567338089865812"/>
                  <c:y val="-0.10612280144955578"/>
                </c:manualLayout>
              </c:layout>
              <c:tx>
                <c:rich>
                  <a:bodyPr rot="0" spcFirstLastPara="1" vertOverflow="clip" horzOverflow="clip" vert="horz" wrap="square" lIns="38100" tIns="19050" rIns="38100" bIns="19050" anchor="ctr" anchorCtr="1">
                    <a:spAutoFit/>
                  </a:bodyPr>
                  <a:lstStyle/>
                  <a:p>
                    <a:pPr>
                      <a:defRPr sz="1100" b="1" i="0" u="none" strike="noStrike" kern="1200" baseline="0">
                        <a:solidFill>
                          <a:schemeClr val="tx1"/>
                        </a:solidFill>
                        <a:effectLst/>
                        <a:latin typeface="+mn-lt"/>
                        <a:ea typeface="+mn-ea"/>
                        <a:cs typeface="+mn-cs"/>
                      </a:defRPr>
                    </a:pPr>
                    <a:fld id="{2FDF596A-31DF-4794-A805-650A78F8787C}" type="CATEGORYNAME">
                      <a:rPr lang="uk-UA"/>
                      <a:pPr>
                        <a:defRPr sz="1100" b="1">
                          <a:solidFill>
                            <a:schemeClr val="tx1"/>
                          </a:solidFill>
                        </a:defRPr>
                      </a:pPr>
                      <a:t>[ИМЯ КАТЕГОРИИ]</a:t>
                    </a:fld>
                    <a:r>
                      <a:rPr lang="uk-UA" baseline="0"/>
                      <a:t>
0,1%(53,9тис.грн)</a:t>
                    </a:r>
                  </a:p>
                </c:rich>
              </c:tx>
              <c:spPr>
                <a:solidFill>
                  <a:sysClr val="window" lastClr="FFFFFF">
                    <a:alpha val="90000"/>
                  </a:sysClr>
                </a:solidFill>
                <a:ln w="12700" cap="flat" cmpd="sng" algn="ctr">
                  <a:solidFill>
                    <a:srgbClr val="70AD47"/>
                  </a:solidFill>
                  <a:round/>
                </a:ln>
                <a:effectLst>
                  <a:outerShdw blurRad="50800" dist="38100" dir="2700000" algn="tl" rotWithShape="0">
                    <a:srgbClr val="70AD47">
                      <a:lumMod val="75000"/>
                      <a:alpha val="40000"/>
                    </a:srgbClr>
                  </a:outerShdw>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8"/>
              <c:layout>
                <c:manualLayout>
                  <c:x val="0.11602920487728405"/>
                  <c:y val="-8.052415149516462E-3"/>
                </c:manualLayout>
              </c:layout>
              <c:tx>
                <c:rich>
                  <a:bodyPr rot="0" spcFirstLastPara="1" vertOverflow="clip" horzOverflow="clip" vert="horz" wrap="square" lIns="38100" tIns="19050" rIns="38100" bIns="19050" anchor="ctr" anchorCtr="1">
                    <a:spAutoFit/>
                  </a:bodyPr>
                  <a:lstStyle/>
                  <a:p>
                    <a:pPr>
                      <a:defRPr sz="1100" b="1" i="0" u="none" strike="noStrike" kern="1200" baseline="0">
                        <a:solidFill>
                          <a:schemeClr val="tx1"/>
                        </a:solidFill>
                        <a:effectLst/>
                        <a:latin typeface="+mn-lt"/>
                        <a:ea typeface="+mn-ea"/>
                        <a:cs typeface="+mn-cs"/>
                      </a:defRPr>
                    </a:pPr>
                    <a:fld id="{597D7ABF-0814-4F9F-8672-47FFEF0905BA}" type="CATEGORYNAME">
                      <a:rPr lang="uk-UA"/>
                      <a:pPr>
                        <a:defRPr sz="1100" b="1">
                          <a:solidFill>
                            <a:schemeClr val="tx1"/>
                          </a:solidFill>
                        </a:defRPr>
                      </a:pPr>
                      <a:t>[ИМЯ КАТЕГОРИИ]</a:t>
                    </a:fld>
                    <a:r>
                      <a:rPr lang="uk-UA" baseline="0"/>
                      <a:t>
1,1%(591,5тис.грн)</a:t>
                    </a:r>
                  </a:p>
                </c:rich>
              </c:tx>
              <c:spPr>
                <a:solidFill>
                  <a:sysClr val="window" lastClr="FFFFFF">
                    <a:alpha val="90000"/>
                  </a:sysClr>
                </a:solidFill>
                <a:ln w="12700" cap="flat" cmpd="sng" algn="ctr">
                  <a:solidFill>
                    <a:srgbClr val="70AD47"/>
                  </a:solidFill>
                  <a:round/>
                </a:ln>
                <a:effectLst>
                  <a:outerShdw blurRad="50800" dist="38100" dir="2700000" algn="tl" rotWithShape="0">
                    <a:srgbClr val="70AD47">
                      <a:lumMod val="75000"/>
                      <a:alpha val="40000"/>
                    </a:srgbClr>
                  </a:outerShdw>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9"/>
              <c:layout>
                <c:manualLayout>
                  <c:x val="3.1749435105325526E-2"/>
                  <c:y val="0.17401912766376859"/>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75F9944F-4AAB-49BE-94D5-BB64FB46F7D2}" type="CATEGORYNAME">
                      <a:rPr lang="uk-UA" sz="1100" b="1"/>
                      <a:pPr>
                        <a:defRPr sz="1100" b="1">
                          <a:solidFill>
                            <a:schemeClr val="tx1"/>
                          </a:solidFill>
                        </a:defRPr>
                      </a:pPr>
                      <a:t>[ИМЯ КАТЕГОРИИ]</a:t>
                    </a:fld>
                    <a:r>
                      <a:rPr lang="uk-UA" sz="1100" b="1" baseline="0"/>
                      <a:t>
</a:t>
                    </a:r>
                    <a:r>
                      <a:rPr lang="uk-UA" sz="1100" b="1" i="0" u="none" strike="noStrike" kern="1200" baseline="0">
                        <a:solidFill>
                          <a:sysClr val="windowText" lastClr="000000"/>
                        </a:solidFill>
                        <a:effectLst/>
                      </a:rPr>
                      <a:t>4,3%(2346,1тис.грн)</a:t>
                    </a:r>
                  </a:p>
                </c:rich>
              </c:tx>
              <c:spPr>
                <a:solidFill>
                  <a:schemeClr val="lt1">
                    <a:alpha val="90000"/>
                  </a:schemeClr>
                </a:solidFill>
                <a:ln w="12700" cap="flat" cmpd="sng" algn="ctr">
                  <a:solidFill>
                    <a:schemeClr val="accent6">
                      <a:lumMod val="80000"/>
                    </a:schemeClr>
                  </a:solidFill>
                  <a:round/>
                </a:ln>
                <a:effectLst>
                  <a:outerShdw blurRad="50800" dist="38100" dir="2700000" algn="tl" rotWithShape="0">
                    <a:schemeClr val="accent6">
                      <a:lumMod val="80000"/>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F-149E-49BA-AF10-0EE706C181BF}"/>
                </c:ext>
                <c:ext xmlns:c15="http://schemas.microsoft.com/office/drawing/2012/chart" uri="{CE6537A1-D6FC-4f65-9D91-7224C49458BB}">
                  <c15:layout>
                    <c:manualLayout>
                      <c:w val="0.1722618169902515"/>
                      <c:h val="0.1689347648339298"/>
                    </c:manualLayout>
                  </c15:layout>
                  <c15:dlblFieldTable/>
                  <c15:showDataLabelsRange val="0"/>
                </c:ext>
              </c:extLst>
            </c:dLbl>
            <c:spPr>
              <a:solidFill>
                <a:sysClr val="window" lastClr="FFFFFF">
                  <a:alpha val="90000"/>
                </a:sysClr>
              </a:solidFill>
              <a:ln w="12700" cap="flat" cmpd="sng" algn="ctr">
                <a:solidFill>
                  <a:srgbClr val="70AD47"/>
                </a:solidFill>
                <a:round/>
              </a:ln>
              <a:effectLst>
                <a:outerShdw blurRad="50800" dist="38100" dir="2700000" algn="tl" rotWithShape="0">
                  <a:srgbClr val="70AD47">
                    <a:lumMod val="75000"/>
                    <a:alpha val="40000"/>
                  </a:srgbClr>
                </a:outerShdw>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tx1"/>
                    </a:solidFill>
                    <a:effectLst/>
                    <a:latin typeface="+mn-lt"/>
                    <a:ea typeface="+mn-ea"/>
                    <a:cs typeface="+mn-cs"/>
                  </a:defRPr>
                </a:pPr>
                <a:endParaRPr lang="uk-UA"/>
              </a:p>
            </c:txPr>
            <c:dLblPos val="inEnd"/>
            <c:showLegendKey val="0"/>
            <c:showVal val="0"/>
            <c:showCatName val="1"/>
            <c:showSerName val="0"/>
            <c:showPercent val="1"/>
            <c:showBubbleSize val="0"/>
            <c:showLeaderLines val="1"/>
            <c:leaderLines>
              <c:spPr>
                <a:ln w="28575" cmpd="sng">
                  <a:solidFill>
                    <a:schemeClr val="tx1"/>
                  </a:solidFill>
                </a:ln>
                <a:effectLst/>
              </c:spPr>
            </c:leaderLines>
            <c:extLst xmlns:c16r2="http://schemas.microsoft.com/office/drawing/2015/06/chart">
              <c:ext xmlns:c15="http://schemas.microsoft.com/office/drawing/2012/chart" uri="{CE6537A1-D6FC-4f65-9D91-7224C49458BB}"/>
            </c:extLst>
          </c:dLbls>
          <c:cat>
            <c:strRef>
              <c:f>'[диаграмма.xlsx]структура Д (3)'!$A$6:$A$15</c:f>
              <c:strCache>
                <c:ptCount val="10"/>
                <c:pt idx="0">
                  <c:v>Освіта</c:v>
                </c:pt>
                <c:pt idx="1">
                  <c:v>Охорона здоров'я</c:v>
                </c:pt>
                <c:pt idx="2">
                  <c:v>Культура</c:v>
                </c:pt>
                <c:pt idx="3">
                  <c:v>Фізична культура і спорт</c:v>
                </c:pt>
                <c:pt idx="4">
                  <c:v>Соціальний захист і соціальне забезпечення</c:v>
                </c:pt>
                <c:pt idx="5">
                  <c:v>Державне управління</c:v>
                </c:pt>
                <c:pt idx="6">
                  <c:v>Житлово-комунальне господарство</c:v>
                </c:pt>
                <c:pt idx="7">
                  <c:v>Інші видатки</c:v>
                </c:pt>
                <c:pt idx="8">
                  <c:v>Резервний фонд</c:v>
                </c:pt>
                <c:pt idx="9">
                  <c:v>Міжбюджетні трансферти</c:v>
                </c:pt>
              </c:strCache>
            </c:strRef>
          </c:cat>
          <c:val>
            <c:numRef>
              <c:f>'[диаграмма.xlsx]структура Д (3)'!$B$6:$B$15</c:f>
              <c:numCache>
                <c:formatCode>General</c:formatCode>
                <c:ptCount val="10"/>
                <c:pt idx="0">
                  <c:v>31606.400000000001</c:v>
                </c:pt>
                <c:pt idx="1">
                  <c:v>744.6</c:v>
                </c:pt>
                <c:pt idx="2">
                  <c:v>1578.2</c:v>
                </c:pt>
                <c:pt idx="3">
                  <c:v>837.9</c:v>
                </c:pt>
                <c:pt idx="4">
                  <c:v>4324.7</c:v>
                </c:pt>
                <c:pt idx="5">
                  <c:v>9177.1</c:v>
                </c:pt>
                <c:pt idx="6">
                  <c:v>3241.5</c:v>
                </c:pt>
                <c:pt idx="7">
                  <c:v>53.9</c:v>
                </c:pt>
                <c:pt idx="8">
                  <c:v>591.5</c:v>
                </c:pt>
                <c:pt idx="9">
                  <c:v>2346.1</c:v>
                </c:pt>
              </c:numCache>
            </c:numRef>
          </c:val>
          <c:extLst xmlns:c16r2="http://schemas.microsoft.com/office/drawing/2015/06/chart">
            <c:ext xmlns:c16="http://schemas.microsoft.com/office/drawing/2014/chart" uri="{C3380CC4-5D6E-409C-BE32-E72D297353CC}">
              <c16:uniqueId val="{00000000-D2F5-4A38-8F83-D087241D9BB1}"/>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a:pPr>
      <a:endParaRPr lang="uk-UA"/>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solidFill>
                <a:latin typeface="+mn-lt"/>
                <a:ea typeface="+mn-ea"/>
                <a:cs typeface="+mn-cs"/>
              </a:defRPr>
            </a:pPr>
            <a:r>
              <a:rPr lang="uk-UA" sz="1400" b="1" i="0" cap="all" baseline="0" dirty="0" smtClean="0">
                <a:effectLst/>
                <a:latin typeface="Times New Roman" panose="02020603050405020304" pitchFamily="18" charset="0"/>
                <a:cs typeface="Times New Roman" panose="02020603050405020304" pitchFamily="18" charset="0"/>
              </a:rPr>
              <a:t>Видатки  бюджету територіальної громади по СПЕЦІАЛЬНОМУ  фонду за січень – квітень  2022 року  за галузевою ознакою </a:t>
            </a:r>
            <a:endParaRPr lang="uk-UA" sz="1400" dirty="0" smtClean="0">
              <a:effectLst/>
              <a:latin typeface="Times New Roman" panose="02020603050405020304" pitchFamily="18" charset="0"/>
              <a:cs typeface="Times New Roman" panose="02020603050405020304" pitchFamily="18" charset="0"/>
            </a:endParaRPr>
          </a:p>
          <a:p>
            <a:pPr>
              <a:defRPr>
                <a:solidFill>
                  <a:schemeClr val="tx1"/>
                </a:solidFill>
              </a:defRPr>
            </a:pPr>
            <a:r>
              <a:rPr lang="uk-UA" sz="1400" b="1" i="1" cap="all" baseline="0" dirty="0" smtClean="0">
                <a:effectLst/>
                <a:latin typeface="Times New Roman" panose="02020603050405020304" pitchFamily="18" charset="0"/>
                <a:cs typeface="Times New Roman" panose="02020603050405020304" pitchFamily="18" charset="0"/>
              </a:rPr>
              <a:t>Склали 459,6 ТИС.ГРН.</a:t>
            </a:r>
            <a:endParaRPr lang="uk-UA" sz="1400" dirty="0">
              <a:effectLst/>
              <a:latin typeface="Times New Roman" panose="02020603050405020304" pitchFamily="18" charset="0"/>
              <a:cs typeface="Times New Roman" panose="02020603050405020304" pitchFamily="18" charset="0"/>
            </a:endParaRPr>
          </a:p>
        </c:rich>
      </c:tx>
      <c:layout>
        <c:manualLayout>
          <c:xMode val="edge"/>
          <c:yMode val="edge"/>
          <c:x val="0.15226401490201388"/>
          <c:y val="2.3148293963254594E-2"/>
        </c:manualLayout>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solidFill>
              <a:latin typeface="+mn-lt"/>
              <a:ea typeface="+mn-ea"/>
              <a:cs typeface="+mn-cs"/>
            </a:defRPr>
          </a:pPr>
          <a:endParaRPr lang="uk-UA"/>
        </a:p>
      </c:txPr>
    </c:title>
    <c:autoTitleDeleted val="0"/>
    <c:view3D>
      <c:rotX val="50"/>
      <c:rotY val="66"/>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5919883022173479"/>
          <c:w val="1"/>
          <c:h val="0.73771300182486188"/>
        </c:manualLayout>
      </c:layout>
      <c:pie3DChart>
        <c:varyColors val="1"/>
        <c:ser>
          <c:idx val="0"/>
          <c:order val="0"/>
          <c:tx>
            <c:strRef>
              <c:f>'[диаграмма.xlsx]структура Д (4)'!$B$5</c:f>
              <c:strCache>
                <c:ptCount val="1"/>
                <c:pt idx="0">
                  <c:v>Загального фонду (тис.грн.)</c:v>
                </c:pt>
              </c:strCache>
            </c:strRef>
          </c:tx>
          <c:dPt>
            <c:idx val="0"/>
            <c:bubble3D val="0"/>
            <c:explosion val="22"/>
            <c:spPr>
              <a:solidFill>
                <a:srgbClr val="00B0F0">
                  <a:alpha val="90000"/>
                </a:srgb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extLst xmlns:c16r2="http://schemas.microsoft.com/office/drawing/2015/06/chart">
              <c:ext xmlns:c16="http://schemas.microsoft.com/office/drawing/2014/chart" uri="{C3380CC4-5D6E-409C-BE32-E72D297353CC}">
                <c16:uniqueId val="{00000001-149E-49BA-AF10-0EE706C181BF}"/>
              </c:ext>
            </c:extLst>
          </c:dPt>
          <c:dPt>
            <c:idx val="1"/>
            <c:bubble3D val="0"/>
            <c:explosion val="22"/>
            <c:spPr>
              <a:solidFill>
                <a:srgbClr val="FFFF00">
                  <a:alpha val="90000"/>
                </a:srgb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xmlns:c16r2="http://schemas.microsoft.com/office/drawing/2015/06/chart">
              <c:ext xmlns:c16="http://schemas.microsoft.com/office/drawing/2014/chart" uri="{C3380CC4-5D6E-409C-BE32-E72D297353CC}">
                <c16:uniqueId val="{00000003-149E-49BA-AF10-0EE706C181BF}"/>
              </c:ext>
            </c:extLst>
          </c:dPt>
          <c:dPt>
            <c:idx val="2"/>
            <c:bubble3D val="0"/>
            <c:explosion val="23"/>
            <c:spPr>
              <a:solidFill>
                <a:srgbClr val="7030A0">
                  <a:alpha val="90000"/>
                </a:srgb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xmlns:c16r2="http://schemas.microsoft.com/office/drawing/2015/06/chart">
              <c:ext xmlns:c16="http://schemas.microsoft.com/office/drawing/2014/chart" uri="{C3380CC4-5D6E-409C-BE32-E72D297353CC}">
                <c16:uniqueId val="{00000005-149E-49BA-AF10-0EE706C181BF}"/>
              </c:ext>
            </c:extLst>
          </c:dPt>
          <c:dLbls>
            <c:dLbl>
              <c:idx val="0"/>
              <c:layout>
                <c:manualLayout>
                  <c:x val="8.1242400610466822E-2"/>
                  <c:y val="-0.17451344135962574"/>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0377F6AE-82F3-4BC4-8717-752B44FE8DE3}" type="CATEGORYNAME">
                      <a:rPr lang="uk-UA" sz="1100" b="1"/>
                      <a:pPr>
                        <a:defRPr sz="1100" b="1">
                          <a:solidFill>
                            <a:schemeClr val="tx1"/>
                          </a:solidFill>
                        </a:defRPr>
                      </a:pPr>
                      <a:t>[ИМЯ КАТЕГОРИИ]</a:t>
                    </a:fld>
                    <a:r>
                      <a:rPr lang="uk-UA" sz="1100" b="1" baseline="0"/>
                      <a:t>
58,1%(84,3 тис.грн)</a:t>
                    </a:r>
                  </a:p>
                </c:rich>
              </c:tx>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149E-49BA-AF10-0EE706C181BF}"/>
                </c:ext>
                <c:ext xmlns:c15="http://schemas.microsoft.com/office/drawing/2012/chart" uri="{CE6537A1-D6FC-4f65-9D91-7224C49458BB}">
                  <c15:layout>
                    <c:manualLayout>
                      <c:w val="0.20321127222085689"/>
                      <c:h val="0.16697165290485536"/>
                    </c:manualLayout>
                  </c15:layout>
                  <c15:dlblFieldTable/>
                  <c15:showDataLabelsRange val="0"/>
                </c:ext>
              </c:extLst>
            </c:dLbl>
            <c:dLbl>
              <c:idx val="1"/>
              <c:layout>
                <c:manualLayout>
                  <c:x val="-0.17714956700098605"/>
                  <c:y val="-0.22485498813511823"/>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7CC7D1D8-D5BC-4101-AA51-C6A644767AE0}" type="CATEGORYNAME">
                      <a:rPr lang="uk-UA" sz="1100" b="1"/>
                      <a:pPr>
                        <a:defRPr sz="1100" b="1">
                          <a:solidFill>
                            <a:schemeClr val="tx1"/>
                          </a:solidFill>
                        </a:defRPr>
                      </a:pPr>
                      <a:t>[ИМЯ КАТЕГОРИИ]</a:t>
                    </a:fld>
                    <a:r>
                      <a:rPr lang="uk-UA" sz="1100" b="1" baseline="0"/>
                      <a:t>
</a:t>
                    </a:r>
                    <a:r>
                      <a:rPr lang="uk-UA" sz="1100" b="1" i="0" u="none" strike="noStrike" kern="1200" baseline="0">
                        <a:solidFill>
                          <a:sysClr val="windowText" lastClr="000000"/>
                        </a:solidFill>
                        <a:effectLst/>
                      </a:rPr>
                      <a:t>38,1%(175,3тис.грн)</a:t>
                    </a:r>
                  </a:p>
                </c:rich>
              </c:tx>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D-149E-49BA-AF10-0EE706C181BF}"/>
                </c:ext>
                <c:ext xmlns:c15="http://schemas.microsoft.com/office/drawing/2012/chart" uri="{CE6537A1-D6FC-4f65-9D91-7224C49458BB}">
                  <c15:layout>
                    <c:manualLayout>
                      <c:w val="0.22102069346245551"/>
                      <c:h val="0.20046004666083403"/>
                    </c:manualLayout>
                  </c15:layout>
                  <c15:dlblFieldTable/>
                  <c15:showDataLabelsRange val="0"/>
                </c:ext>
              </c:extLst>
            </c:dLbl>
            <c:dLbl>
              <c:idx val="2"/>
              <c:layout>
                <c:manualLayout>
                  <c:x val="-0.11734534657731559"/>
                  <c:y val="0.11273545300349602"/>
                </c:manualLayout>
              </c:layout>
              <c:tx>
                <c:rich>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fld id="{75F9944F-4AAB-49BE-94D5-BB64FB46F7D2}" type="CATEGORYNAME">
                      <a:rPr lang="uk-UA" sz="1100" b="1"/>
                      <a:pPr>
                        <a:defRPr sz="1100" b="1">
                          <a:solidFill>
                            <a:schemeClr val="tx1"/>
                          </a:solidFill>
                        </a:defRPr>
                      </a:pPr>
                      <a:t>[ИМЯ КАТЕГОРИИ]</a:t>
                    </a:fld>
                    <a:r>
                      <a:rPr lang="uk-UA" sz="1100" b="1" baseline="0"/>
                      <a:t>
</a:t>
                    </a:r>
                    <a:r>
                      <a:rPr lang="uk-UA" sz="1100" b="1" i="0" u="none" strike="noStrike" kern="1200" baseline="0">
                        <a:solidFill>
                          <a:sysClr val="windowText" lastClr="000000"/>
                        </a:solidFill>
                        <a:effectLst/>
                      </a:rPr>
                      <a:t>43,5%(200,0тис.грн)</a:t>
                    </a:r>
                  </a:p>
                </c:rich>
              </c:tx>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noAutofit/>
                </a:bodyPr>
                <a:lstStyle/>
                <a:p>
                  <a:pPr>
                    <a:defRPr sz="1100" b="1" i="0" u="none" strike="noStrike" kern="1200" baseline="0">
                      <a:solidFill>
                        <a:schemeClr val="tx1"/>
                      </a:solidFill>
                      <a:effectLst/>
                      <a:latin typeface="+mn-lt"/>
                      <a:ea typeface="+mn-ea"/>
                      <a:cs typeface="+mn-cs"/>
                    </a:defRPr>
                  </a:pPr>
                  <a:endParaRPr lang="uk-UA"/>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F-149E-49BA-AF10-0EE706C181BF}"/>
                </c:ext>
                <c:ext xmlns:c15="http://schemas.microsoft.com/office/drawing/2012/chart" uri="{CE6537A1-D6FC-4f65-9D91-7224C49458BB}">
                  <c15:layout>
                    <c:manualLayout>
                      <c:w val="0.1722618169902515"/>
                      <c:h val="0.1689347648339298"/>
                    </c:manualLayout>
                  </c15:layout>
                  <c15:dlblFieldTable/>
                  <c15:showDataLabelsRange val="0"/>
                </c:ext>
              </c:extLst>
            </c:dLbl>
            <c:spPr>
              <a:solidFill>
                <a:sysClr val="window" lastClr="FFFFFF">
                  <a:alpha val="90000"/>
                </a:sysClr>
              </a:solidFill>
              <a:ln w="12700" cap="flat" cmpd="sng" algn="ctr">
                <a:solidFill>
                  <a:srgbClr val="70AD47"/>
                </a:solidFill>
                <a:round/>
              </a:ln>
              <a:effectLst>
                <a:outerShdw blurRad="50800" dist="38100" dir="2700000" algn="tl" rotWithShape="0">
                  <a:srgbClr val="70AD47">
                    <a:lumMod val="75000"/>
                    <a:alpha val="40000"/>
                  </a:srgbClr>
                </a:outerShdw>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tx1"/>
                    </a:solidFill>
                    <a:effectLst/>
                    <a:latin typeface="+mn-lt"/>
                    <a:ea typeface="+mn-ea"/>
                    <a:cs typeface="+mn-cs"/>
                  </a:defRPr>
                </a:pPr>
                <a:endParaRPr lang="uk-UA"/>
              </a:p>
            </c:txPr>
            <c:dLblPos val="inEnd"/>
            <c:showLegendKey val="0"/>
            <c:showVal val="0"/>
            <c:showCatName val="1"/>
            <c:showSerName val="0"/>
            <c:showPercent val="1"/>
            <c:showBubbleSize val="0"/>
            <c:showLeaderLines val="1"/>
            <c:leaderLines>
              <c:spPr>
                <a:ln w="28575" cmpd="sng">
                  <a:solidFill>
                    <a:schemeClr val="tx1"/>
                  </a:solidFill>
                </a:ln>
                <a:effectLst/>
              </c:spPr>
            </c:leaderLines>
            <c:extLst xmlns:c16r2="http://schemas.microsoft.com/office/drawing/2015/06/chart">
              <c:ext xmlns:c15="http://schemas.microsoft.com/office/drawing/2012/chart" uri="{CE6537A1-D6FC-4f65-9D91-7224C49458BB}"/>
            </c:extLst>
          </c:dLbls>
          <c:cat>
            <c:strRef>
              <c:f>'[диаграмма.xlsx]структура Д (4)'!$A$6:$A$8</c:f>
              <c:strCache>
                <c:ptCount val="3"/>
                <c:pt idx="0">
                  <c:v>Освіта</c:v>
                </c:pt>
                <c:pt idx="1">
                  <c:v>Житлово-комунальне господарство</c:v>
                </c:pt>
                <c:pt idx="2">
                  <c:v>Міжбюджетні трансферти</c:v>
                </c:pt>
              </c:strCache>
            </c:strRef>
          </c:cat>
          <c:val>
            <c:numRef>
              <c:f>'[диаграмма.xlsx]структура Д (4)'!$B$6:$B$8</c:f>
              <c:numCache>
                <c:formatCode>General</c:formatCode>
                <c:ptCount val="3"/>
                <c:pt idx="0">
                  <c:v>84.3</c:v>
                </c:pt>
                <c:pt idx="1">
                  <c:v>175.3</c:v>
                </c:pt>
                <c:pt idx="2">
                  <c:v>200</c:v>
                </c:pt>
              </c:numCache>
            </c:numRef>
          </c:val>
          <c:extLst xmlns:c16r2="http://schemas.microsoft.com/office/drawing/2015/06/chart">
            <c:ext xmlns:c16="http://schemas.microsoft.com/office/drawing/2014/chart" uri="{C3380CC4-5D6E-409C-BE32-E72D297353CC}">
              <c16:uniqueId val="{00000000-D2F5-4A38-8F83-D087241D9BB1}"/>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a:pPr>
      <a:endParaRPr lang="uk-UA"/>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lumMod val="65000"/>
                    <a:lumOff val="35000"/>
                  </a:prstClr>
                </a:solidFill>
                <a:latin typeface="+mn-lt"/>
                <a:ea typeface="+mn-ea"/>
                <a:cs typeface="+mn-cs"/>
              </a:defRPr>
            </a:pPr>
            <a:r>
              <a:rPr lang="uk-UA" b="1" dirty="0" smtClean="0">
                <a:solidFill>
                  <a:schemeClr val="tx1"/>
                </a:solidFill>
                <a:latin typeface="Times New Roman" panose="02020603050405020304" pitchFamily="18" charset="0"/>
                <a:cs typeface="Times New Roman" panose="02020603050405020304" pitchFamily="18" charset="0"/>
              </a:rPr>
              <a:t>Видатки </a:t>
            </a:r>
            <a:r>
              <a:rPr lang="en-US" b="1" dirty="0" err="1" smtClean="0">
                <a:solidFill>
                  <a:schemeClr val="tx1"/>
                </a:solidFill>
                <a:latin typeface="Times New Roman" panose="02020603050405020304" pitchFamily="18" charset="0"/>
                <a:cs typeface="Times New Roman" panose="02020603050405020304" pitchFamily="18" charset="0"/>
              </a:rPr>
              <a:t>бюджету</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територіальної</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громади</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за</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січень-квітень</a:t>
            </a:r>
            <a:r>
              <a:rPr lang="en-US" b="1" baseline="0" dirty="0">
                <a:solidFill>
                  <a:schemeClr val="tx1"/>
                </a:solidFill>
                <a:latin typeface="Times New Roman" panose="02020603050405020304" pitchFamily="18" charset="0"/>
                <a:cs typeface="Times New Roman" panose="02020603050405020304" pitchFamily="18" charset="0"/>
              </a:rPr>
              <a:t> 2022 </a:t>
            </a:r>
            <a:r>
              <a:rPr lang="en-US" b="1" baseline="0" dirty="0" err="1">
                <a:solidFill>
                  <a:schemeClr val="tx1"/>
                </a:solidFill>
                <a:latin typeface="Times New Roman" panose="02020603050405020304" pitchFamily="18" charset="0"/>
                <a:cs typeface="Times New Roman" panose="02020603050405020304" pitchFamily="18" charset="0"/>
              </a:rPr>
              <a:t>року</a:t>
            </a:r>
            <a:r>
              <a:rPr lang="en-US" b="1" baseline="0" dirty="0">
                <a:solidFill>
                  <a:schemeClr val="tx1"/>
                </a:solidFill>
                <a:latin typeface="Times New Roman" panose="02020603050405020304" pitchFamily="18" charset="0"/>
                <a:cs typeface="Times New Roman" panose="02020603050405020304" pitchFamily="18" charset="0"/>
              </a:rPr>
              <a:t> </a:t>
            </a:r>
            <a:r>
              <a:rPr lang="uk-UA" b="1" baseline="0" dirty="0" smtClean="0">
                <a:solidFill>
                  <a:schemeClr val="tx1"/>
                </a:solidFill>
                <a:latin typeface="Times New Roman" panose="02020603050405020304" pitchFamily="18" charset="0"/>
                <a:cs typeface="Times New Roman" panose="02020603050405020304" pitchFamily="18" charset="0"/>
              </a:rPr>
              <a:t>за економічною структурою </a:t>
            </a:r>
          </a:p>
          <a:p>
            <a:pPr marL="0" marR="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r>
              <a:rPr lang="uk-UA" sz="1400" b="0" baseline="0" dirty="0" smtClean="0">
                <a:solidFill>
                  <a:schemeClr val="tx1"/>
                </a:solidFill>
                <a:latin typeface="Times New Roman" panose="02020603050405020304" pitchFamily="18" charset="0"/>
                <a:cs typeface="Times New Roman" panose="02020603050405020304" pitchFamily="18" charset="0"/>
              </a:rPr>
              <a:t>За результатами наради Одеської військової адміністрації </a:t>
            </a:r>
            <a:r>
              <a:rPr lang="uk-UA" sz="1400" b="0" baseline="0" dirty="0" err="1" smtClean="0">
                <a:solidFill>
                  <a:schemeClr val="tx1"/>
                </a:solidFill>
                <a:latin typeface="Times New Roman" panose="02020603050405020304" pitchFamily="18" charset="0"/>
                <a:cs typeface="Times New Roman" panose="02020603050405020304" pitchFamily="18" charset="0"/>
              </a:rPr>
              <a:t>Фонтанська</a:t>
            </a:r>
            <a:r>
              <a:rPr lang="uk-UA" sz="1400" b="0" baseline="0" dirty="0" smtClean="0">
                <a:solidFill>
                  <a:schemeClr val="tx1"/>
                </a:solidFill>
                <a:latin typeface="Times New Roman" panose="02020603050405020304" pitchFamily="18" charset="0"/>
                <a:cs typeface="Times New Roman" panose="02020603050405020304" pitchFamily="18" charset="0"/>
              </a:rPr>
              <a:t> сільська територіальна громада на протязі січня-квітня 2022 року забезпечила економію фонду оп</a:t>
            </a:r>
          </a:p>
        </c:rich>
      </c:tx>
      <c:layout>
        <c:manualLayout>
          <c:xMode val="edge"/>
          <c:yMode val="edge"/>
          <c:x val="8.5089425261999557E-2"/>
          <c:y val="1.6027737554768291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lumMod val="65000"/>
                  <a:lumOff val="35000"/>
                </a:prstClr>
              </a:solidFill>
              <a:latin typeface="+mn-lt"/>
              <a:ea typeface="+mn-ea"/>
              <a:cs typeface="+mn-cs"/>
            </a:defRPr>
          </a:pPr>
          <a:endParaRPr lang="uk-UA"/>
        </a:p>
      </c:txPr>
    </c:title>
    <c:autoTitleDeleted val="0"/>
    <c:view3D>
      <c:rotX val="50"/>
      <c:rotY val="166"/>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2834311767902815"/>
          <c:w val="1"/>
          <c:h val="0.73771300182486188"/>
        </c:manualLayout>
      </c:layout>
      <c:pie3DChart>
        <c:varyColors val="1"/>
        <c:ser>
          <c:idx val="0"/>
          <c:order val="0"/>
          <c:tx>
            <c:strRef>
              <c:f>'[диаграмма.xlsx]структура Д (5)'!$B$5</c:f>
              <c:strCache>
                <c:ptCount val="1"/>
                <c:pt idx="0">
                  <c:v>Загального фонду (тис.грн.)</c:v>
                </c:pt>
              </c:strCache>
            </c:strRef>
          </c:tx>
          <c:explosion val="17"/>
          <c:dPt>
            <c:idx val="0"/>
            <c:bubble3D val="0"/>
            <c:spPr>
              <a:solidFill>
                <a:srgbClr val="FFFF00"/>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1-149E-49BA-AF10-0EE706C181BF}"/>
              </c:ext>
            </c:extLst>
          </c:dPt>
          <c:dPt>
            <c:idx val="1"/>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3-149E-49BA-AF10-0EE706C181BF}"/>
              </c:ext>
            </c:extLst>
          </c:dPt>
          <c:dPt>
            <c:idx val="2"/>
            <c:bubble3D val="0"/>
            <c:spPr>
              <a:solidFill>
                <a:schemeClr val="accent6">
                  <a:lumMod val="75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5-149E-49BA-AF10-0EE706C181BF}"/>
              </c:ext>
            </c:extLst>
          </c:dPt>
          <c:dPt>
            <c:idx val="3"/>
            <c:bubble3D val="0"/>
            <c:spPr>
              <a:solidFill>
                <a:srgbClr val="111B0B"/>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7-149E-49BA-AF10-0EE706C181BF}"/>
              </c:ext>
            </c:extLst>
          </c:dPt>
          <c:dPt>
            <c:idx val="4"/>
            <c:bubble3D val="0"/>
            <c:spPr>
              <a:solidFill>
                <a:srgbClr val="E721E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9-149E-49BA-AF10-0EE706C181BF}"/>
              </c:ext>
            </c:extLst>
          </c:dPt>
          <c:dPt>
            <c:idx val="5"/>
            <c:bubble3D val="0"/>
            <c:spPr>
              <a:solidFill>
                <a:srgbClr val="002060"/>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B-149E-49BA-AF10-0EE706C181BF}"/>
              </c:ext>
            </c:extLst>
          </c:dPt>
          <c:dPt>
            <c:idx val="6"/>
            <c:bubble3D val="0"/>
            <c:spPr>
              <a:solidFill>
                <a:srgbClr val="92D050"/>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D-149E-49BA-AF10-0EE706C181BF}"/>
              </c:ext>
            </c:extLst>
          </c:dPt>
          <c:dPt>
            <c:idx val="7"/>
            <c:bubble3D val="0"/>
            <c:spPr>
              <a:solidFill>
                <a:srgbClr val="00B0F0"/>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F-149E-49BA-AF10-0EE706C181BF}"/>
              </c:ext>
            </c:extLst>
          </c:dPt>
          <c:dPt>
            <c:idx val="8"/>
            <c:bubble3D val="0"/>
            <c:spPr>
              <a:solidFill>
                <a:srgbClr val="04FC51"/>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9"/>
            <c:bubble3D val="0"/>
            <c:spPr>
              <a:solidFill>
                <a:srgbClr val="FF0000"/>
              </a:solidFill>
              <a:ln>
                <a:noFill/>
              </a:ln>
              <a:effectLst>
                <a:outerShdw blurRad="88900" sx="102000" sy="102000" algn="ctr" rotWithShape="0">
                  <a:prstClr val="black">
                    <a:alpha val="20000"/>
                  </a:prstClr>
                </a:outerShdw>
              </a:effectLst>
              <a:scene3d>
                <a:camera prst="orthographicFront"/>
                <a:lightRig rig="threePt" dir="t"/>
              </a:scene3d>
              <a:sp3d prstMaterial="matte"/>
            </c:spPr>
          </c:dPt>
          <c:dLbls>
            <c:dLbl>
              <c:idx val="0"/>
              <c:layout>
                <c:manualLayout>
                  <c:x val="-7.5819540743693625E-2"/>
                  <c:y val="0.1230128857328466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r>
                      <a:rPr lang="ru-RU" dirty="0" err="1" smtClean="0">
                        <a:solidFill>
                          <a:schemeClr val="tx1"/>
                        </a:solidFill>
                      </a:rPr>
                      <a:t>Заробітна</a:t>
                    </a:r>
                    <a:r>
                      <a:rPr lang="ru-RU" dirty="0" smtClean="0">
                        <a:solidFill>
                          <a:schemeClr val="tx1"/>
                        </a:solidFill>
                      </a:rPr>
                      <a:t> плата та </a:t>
                    </a:r>
                    <a:r>
                      <a:rPr lang="ru-RU" dirty="0" err="1" smtClean="0">
                        <a:solidFill>
                          <a:schemeClr val="tx1"/>
                        </a:solidFill>
                      </a:rPr>
                      <a:t>нарахувння</a:t>
                    </a:r>
                    <a:r>
                      <a:rPr lang="ru-RU" dirty="0" smtClean="0">
                        <a:solidFill>
                          <a:schemeClr val="tx1"/>
                        </a:solidFill>
                      </a:rPr>
                      <a:t> на оплату </a:t>
                    </a:r>
                    <a:r>
                      <a:rPr lang="ru-RU" dirty="0" err="1" smtClean="0">
                        <a:solidFill>
                          <a:schemeClr val="tx1"/>
                        </a:solidFill>
                      </a:rPr>
                      <a:t>праці</a:t>
                    </a:r>
                    <a:r>
                      <a:rPr lang="ru-RU" dirty="0" smtClean="0">
                        <a:solidFill>
                          <a:schemeClr val="tx1"/>
                        </a:solidFill>
                      </a:rPr>
                      <a:t> 71,9% (39499,2 тис.</a:t>
                    </a:r>
                    <a:r>
                      <a:rPr lang="ru-RU" dirty="0" err="1" smtClean="0">
                        <a:solidFill>
                          <a:schemeClr val="tx1"/>
                        </a:solidFill>
                      </a:rPr>
                      <a:t>грн</a:t>
                    </a:r>
                    <a:r>
                      <a:rPr lang="ru-RU" dirty="0" smtClean="0">
                        <a:solidFill>
                          <a:schemeClr val="tx1"/>
                        </a:solidFill>
                      </a:rPr>
                      <a:t>.,в тому числі за рахунок освітньої субвенції 3946,8 </a:t>
                    </a:r>
                    <a:r>
                      <a:rPr lang="ru-RU" dirty="0" err="1" smtClean="0">
                        <a:solidFill>
                          <a:schemeClr val="tx1"/>
                        </a:solidFill>
                      </a:rPr>
                      <a:t>тис.грн</a:t>
                    </a:r>
                    <a:r>
                      <a:rPr lang="ru-RU" dirty="0" smtClean="0">
                        <a:solidFill>
                          <a:schemeClr val="tx1"/>
                        </a:solidFill>
                      </a:rPr>
                      <a:t>)</a:t>
                    </a:r>
                    <a:endParaRPr lang="ru-RU"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0.10104748211462508"/>
                  <c:y val="-0.11147239139974328"/>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EB2303F2-492A-4BAE-AD96-419051A3A3E9}" type="CATEGORYNAME">
                      <a:rPr lang="ru-RU">
                        <a:solidFill>
                          <a:schemeClr val="tx1"/>
                        </a:solidFill>
                      </a:rPr>
                      <a:pPr>
                        <a:defRPr>
                          <a:solidFill>
                            <a:schemeClr val="tx1"/>
                          </a:solidFill>
                        </a:defRPr>
                      </a:pPr>
                      <a:t>[ИМЯ КАТЕГОРИИ]</a:t>
                    </a:fld>
                    <a:r>
                      <a:rPr lang="ru-RU">
                        <a:solidFill>
                          <a:schemeClr val="tx1"/>
                        </a:solidFill>
                      </a:rPr>
                      <a:t>
1,7%(942,8тис.грн)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2"/>
              <c:layout>
                <c:manualLayout>
                  <c:x val="1.3559794335120742E-2"/>
                  <c:y val="-8.9888209520805035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F2FD3753-33D4-4888-8D73-CA9F10C70907}" type="CATEGORYNAME">
                      <a:rPr lang="uk-UA">
                        <a:solidFill>
                          <a:schemeClr val="tx1"/>
                        </a:solidFill>
                      </a:rPr>
                      <a:pPr>
                        <a:defRPr>
                          <a:solidFill>
                            <a:schemeClr val="tx1"/>
                          </a:solidFill>
                        </a:defRPr>
                      </a:pPr>
                      <a:t>[ИМЯ КАТЕГОРИИ]</a:t>
                    </a:fld>
                    <a:r>
                      <a:rPr lang="uk-UA">
                        <a:solidFill>
                          <a:schemeClr val="tx1"/>
                        </a:solidFill>
                      </a:rPr>
                      <a:t>
5,6%(3062,7тис.грн)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3"/>
              <c:layout>
                <c:manualLayout>
                  <c:x val="4.9034857371754434E-2"/>
                  <c:y val="-9.3209068529791481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605058D1-2F7C-4F57-8422-A4D00A4BAFE6}" type="CATEGORYNAME">
                      <a:rPr lang="ru-RU">
                        <a:solidFill>
                          <a:schemeClr val="tx1"/>
                        </a:solidFill>
                      </a:rPr>
                      <a:pPr>
                        <a:defRPr>
                          <a:solidFill>
                            <a:schemeClr val="tx1"/>
                          </a:solidFill>
                        </a:defRPr>
                      </a:pPr>
                      <a:t>[ИМЯ КАТЕГОРИИ]</a:t>
                    </a:fld>
                    <a:r>
                      <a:rPr lang="ru-RU">
                        <a:solidFill>
                          <a:schemeClr val="tx1"/>
                        </a:solidFill>
                      </a:rPr>
                      <a:t>
0,4%(246,3тис.грн)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4"/>
              <c:layout>
                <c:manualLayout>
                  <c:x val="2.4515816083323819E-2"/>
                  <c:y val="2.022754303903538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4CE52B89-4F4D-4B09-B5CF-2EDE6655804B}" type="CATEGORYNAME">
                      <a:rPr lang="ru-RU">
                        <a:solidFill>
                          <a:schemeClr val="tx1"/>
                        </a:solidFill>
                      </a:rPr>
                      <a:pPr>
                        <a:defRPr>
                          <a:solidFill>
                            <a:schemeClr val="tx1"/>
                          </a:solidFill>
                        </a:defRPr>
                      </a:pPr>
                      <a:t>[ИМЯ КАТЕГОРИИ]</a:t>
                    </a:fld>
                    <a:r>
                      <a:rPr lang="ru-RU">
                        <a:solidFill>
                          <a:schemeClr val="tx1"/>
                        </a:solidFill>
                      </a:rPr>
                      <a:t>
3,8%(2102,8тис.грн)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5"/>
              <c:layout>
                <c:manualLayout>
                  <c:x val="3.7945183123920763E-2"/>
                  <c:y val="-9.292761129148043E-3"/>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5E3D3F56-0F1C-4CEA-B87B-B2954739D013}" type="CATEGORYNAME">
                      <a:rPr lang="ru-RU">
                        <a:solidFill>
                          <a:schemeClr val="tx1"/>
                        </a:solidFill>
                      </a:rPr>
                      <a:pPr>
                        <a:defRPr>
                          <a:solidFill>
                            <a:schemeClr val="tx1"/>
                          </a:solidFill>
                        </a:defRPr>
                      </a:pPr>
                      <a:t>[ИМЯ КАТЕГОРИИ]</a:t>
                    </a:fld>
                    <a:r>
                      <a:rPr lang="ru-RU">
                        <a:solidFill>
                          <a:schemeClr val="tx1"/>
                        </a:solidFill>
                      </a:rPr>
                      <a:t>
8,1%(4441,7тис.грн)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6"/>
              <c:layout>
                <c:manualLayout>
                  <c:x val="4.4732820783737741E-2"/>
                  <c:y val="-3.1101772395660848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7CC7D1D8-D5BC-4101-AA51-C6A644767AE0}" type="CATEGORYNAME">
                      <a:rPr lang="ru-RU">
                        <a:solidFill>
                          <a:schemeClr val="tx1"/>
                        </a:solidFill>
                      </a:rPr>
                      <a:pPr>
                        <a:defRPr>
                          <a:solidFill>
                            <a:schemeClr val="tx1"/>
                          </a:solidFill>
                        </a:defRPr>
                      </a:pPr>
                      <a:t>[ИМЯ КАТЕГОРИИ]</a:t>
                    </a:fld>
                    <a:r>
                      <a:rPr lang="ru-RU">
                        <a:solidFill>
                          <a:schemeClr val="tx1"/>
                        </a:solidFill>
                      </a:rPr>
                      <a:t>
4,3%(2346,0тис.грн)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7"/>
              <c:layout>
                <c:manualLayout>
                  <c:x val="0.15524008749336415"/>
                  <c:y val="3.7081337030278522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2FDF596A-31DF-4794-A805-650A78F8787C}" type="CATEGORYNAME">
                      <a:rPr lang="ru-RU">
                        <a:solidFill>
                          <a:schemeClr val="tx1"/>
                        </a:solidFill>
                      </a:rPr>
                      <a:pPr>
                        <a:defRPr>
                          <a:solidFill>
                            <a:schemeClr val="tx1"/>
                          </a:solidFill>
                        </a:defRPr>
                      </a:pPr>
                      <a:t>[ИМЯ КАТЕГОРИИ]</a:t>
                    </a:fld>
                    <a:r>
                      <a:rPr lang="ru-RU">
                        <a:solidFill>
                          <a:schemeClr val="tx1"/>
                        </a:solidFill>
                      </a:rPr>
                      <a:t>
3,5%(1944,7тис.грн)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8"/>
              <c:layout>
                <c:manualLayout>
                  <c:x val="6.3665548810564593E-4"/>
                  <c:y val="1.6616069152510949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E766EE14-7B10-4412-901D-CD5A85CD7C2E}" type="CATEGORYNAME">
                      <a:rPr lang="uk-UA">
                        <a:solidFill>
                          <a:schemeClr val="tx1"/>
                        </a:solidFill>
                      </a:rPr>
                      <a:pPr>
                        <a:defRPr>
                          <a:solidFill>
                            <a:schemeClr val="tx1"/>
                          </a:solidFill>
                        </a:defRPr>
                      </a:pPr>
                      <a:t>[ИМЯ КАТЕГОРИИ]</a:t>
                    </a:fld>
                    <a:r>
                      <a:rPr lang="uk-UA" baseline="0">
                        <a:solidFill>
                          <a:schemeClr val="tx1"/>
                        </a:solidFill>
                      </a:rPr>
                      <a:t>
0,3%(175,3тис.грн)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9"/>
              <c:layout>
                <c:manualLayout>
                  <c:x val="-0.21503603521665959"/>
                  <c:y val="1.1869048001728364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fld id="{75F9944F-4AAB-49BE-94D5-BB64FB46F7D2}" type="CATEGORYNAME">
                      <a:rPr lang="uk-UA">
                        <a:solidFill>
                          <a:schemeClr val="tx1"/>
                        </a:solidFill>
                      </a:rPr>
                      <a:pPr>
                        <a:defRPr>
                          <a:solidFill>
                            <a:schemeClr val="tx1"/>
                          </a:solidFill>
                        </a:defRPr>
                      </a:pPr>
                      <a:t>[ИМЯ КАТЕГОРИИ]</a:t>
                    </a:fld>
                    <a:r>
                      <a:rPr lang="uk-UA">
                        <a:solidFill>
                          <a:schemeClr val="tx1"/>
                        </a:solidFill>
                      </a:rPr>
                      <a:t>
0,4%(200,0тис.грн)</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uk-UA"/>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uk-UA"/>
              </a:p>
            </c:txPr>
            <c:dLblPos val="inEnd"/>
            <c:showLegendKey val="0"/>
            <c:showVal val="0"/>
            <c:showCatName val="1"/>
            <c:showSerName val="0"/>
            <c:showPercent val="1"/>
            <c:showBubbleSize val="0"/>
            <c:showLeaderLines val="1"/>
            <c:leaderLines>
              <c:spPr>
                <a:ln w="19050" cap="flat" cmpd="sng" algn="ctr">
                  <a:solidFill>
                    <a:schemeClr val="tx1"/>
                  </a:solidFill>
                  <a:round/>
                </a:ln>
                <a:effectLst/>
              </c:spPr>
            </c:leaderLines>
            <c:extLst xmlns:c16r2="http://schemas.microsoft.com/office/drawing/2015/06/chart">
              <c:ext xmlns:c15="http://schemas.microsoft.com/office/drawing/2012/chart" uri="{CE6537A1-D6FC-4f65-9D91-7224C49458BB}"/>
            </c:extLst>
          </c:dLbls>
          <c:cat>
            <c:strRef>
              <c:f>'[диаграмма.xlsx]структура Д (5)'!$A$6:$A$15</c:f>
              <c:strCache>
                <c:ptCount val="10"/>
                <c:pt idx="0">
                  <c:v>Заробітна плата</c:v>
                </c:pt>
                <c:pt idx="1">
                  <c:v>Предмети та обладнання</c:v>
                </c:pt>
                <c:pt idx="2">
                  <c:v>Продукти харчування</c:v>
                </c:pt>
                <c:pt idx="3">
                  <c:v>Оплата послуг (крім комунальних)</c:v>
                </c:pt>
                <c:pt idx="4">
                  <c:v>Оплата комунал.послуг та енергоносіїв</c:v>
                </c:pt>
                <c:pt idx="5">
                  <c:v>Поточні трансферти підприємствам</c:v>
                </c:pt>
                <c:pt idx="6">
                  <c:v>Поточні трансферти органам держ.управління</c:v>
                </c:pt>
                <c:pt idx="7">
                  <c:v>Інші виплати населенню</c:v>
                </c:pt>
                <c:pt idx="8">
                  <c:v>Капітальне будівництво</c:v>
                </c:pt>
                <c:pt idx="9">
                  <c:v>Капітальні трансферти</c:v>
                </c:pt>
              </c:strCache>
            </c:strRef>
          </c:cat>
          <c:val>
            <c:numRef>
              <c:f>'[диаграмма.xlsx]структура Д (5)'!$B$6:$B$15</c:f>
              <c:numCache>
                <c:formatCode>General</c:formatCode>
                <c:ptCount val="10"/>
                <c:pt idx="0">
                  <c:v>39499.199999999997</c:v>
                </c:pt>
                <c:pt idx="1">
                  <c:v>942.8</c:v>
                </c:pt>
                <c:pt idx="2">
                  <c:v>3062.7</c:v>
                </c:pt>
                <c:pt idx="3">
                  <c:v>246.3</c:v>
                </c:pt>
                <c:pt idx="4">
                  <c:v>2102.8000000000002</c:v>
                </c:pt>
                <c:pt idx="5">
                  <c:v>4441.7</c:v>
                </c:pt>
                <c:pt idx="6">
                  <c:v>2346</c:v>
                </c:pt>
                <c:pt idx="7">
                  <c:v>1944.7</c:v>
                </c:pt>
                <c:pt idx="8">
                  <c:v>175.3</c:v>
                </c:pt>
                <c:pt idx="9">
                  <c:v>200</c:v>
                </c:pt>
              </c:numCache>
            </c:numRef>
          </c:val>
          <c:extLst xmlns:c16r2="http://schemas.microsoft.com/office/drawing/2015/06/chart">
            <c:ext xmlns:c16="http://schemas.microsoft.com/office/drawing/2014/chart" uri="{C3380CC4-5D6E-409C-BE32-E72D297353CC}">
              <c16:uniqueId val="{00000000-D2F5-4A38-8F83-D087241D9BB1}"/>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3872209391839873E-2"/>
          <c:y val="8.7451126284525643E-2"/>
          <c:w val="0.93225558121632024"/>
          <c:h val="0.84662200250982311"/>
        </c:manualLayout>
      </c:layout>
      <c:bar3DChart>
        <c:barDir val="col"/>
        <c:grouping val="clustered"/>
        <c:varyColors val="0"/>
        <c:ser>
          <c:idx val="0"/>
          <c:order val="0"/>
          <c:tx>
            <c:strRef>
              <c:f>Аркуш1!$B$1</c:f>
              <c:strCache>
                <c:ptCount val="1"/>
                <c:pt idx="0">
                  <c:v>По галузі  </c:v>
                </c:pt>
              </c:strCache>
            </c:strRef>
          </c:tx>
          <c:spPr>
            <a:solidFill>
              <a:srgbClr val="00B0F0"/>
            </a:solidFill>
            <a:ln w="9525" cap="flat" cmpd="sng" algn="ctr">
              <a:solidFill>
                <a:schemeClr val="accent2">
                  <a:lumMod val="75000"/>
                </a:schemeClr>
              </a:solidFill>
              <a:round/>
            </a:ln>
            <a:effectLst/>
            <a:sp3d contourW="9525">
              <a:contourClr>
                <a:schemeClr val="accent2">
                  <a:lumMod val="75000"/>
                </a:schemeClr>
              </a:contourClr>
            </a:sp3d>
          </c:spPr>
          <c:invertIfNegative val="0"/>
          <c:dLbls>
            <c:dLbl>
              <c:idx val="0"/>
              <c:layout>
                <c:manualLayout>
                  <c:x val="1.5845017063397971E-3"/>
                  <c:y val="0.14760955444963195"/>
                </c:manualLayout>
              </c:layout>
              <c:tx>
                <c:rich>
                  <a:bodyPr rot="60000" spcFirstLastPara="1" vertOverflow="ellipsis"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4BEFF1D8-A570-46B9-8FE9-E651BC5BA30F}" type="VALUE">
                      <a:rPr lang="uk-UA" smtClean="0">
                        <a:solidFill>
                          <a:schemeClr val="tx1"/>
                        </a:solidFill>
                      </a:rPr>
                      <a:pPr>
                        <a:defRPr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manualLayout>
                      <c:w val="0.20936904826850455"/>
                      <c:h val="0.10766445194533623"/>
                    </c:manualLayout>
                  </c15:layout>
                  <c15:dlblFieldTable/>
                  <c15:showDataLabelsRange val="0"/>
                </c:ext>
              </c:extLst>
            </c:dLbl>
            <c:dLbl>
              <c:idx val="1"/>
              <c:layout>
                <c:manualLayout>
                  <c:x val="-1.847562934540815E-2"/>
                  <c:y val="0.14417627422469709"/>
                </c:manualLayout>
              </c:layout>
              <c:tx>
                <c:rich>
                  <a:bodyPr rot="60000" spcFirstLastPara="1" vertOverflow="ellipsis"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1E8C0AED-EB8D-49FE-B74E-BA84007E4E6A}" type="VALUE">
                      <a:rPr lang="uk-UA" smtClean="0">
                        <a:solidFill>
                          <a:schemeClr val="tx1"/>
                        </a:solidFill>
                      </a:rPr>
                      <a:pPr>
                        <a:defRPr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9DA-476F-BD7E-FB45FB64E5D5}"/>
                </c:ext>
                <c:ext xmlns:c15="http://schemas.microsoft.com/office/drawing/2012/chart" uri="{CE6537A1-D6FC-4f65-9D91-7224C49458BB}">
                  <c15:layout>
                    <c:manualLayout>
                      <c:w val="0.19705188121692638"/>
                      <c:h val="0.10766445194533623"/>
                    </c:manualLayout>
                  </c15:layout>
                  <c15:dlblFieldTable/>
                  <c15:showDataLabelsRange val="0"/>
                </c:ext>
              </c:extLst>
            </c:dLbl>
            <c:numFmt formatCode="#,##0.00" sourceLinked="0"/>
            <c:spPr>
              <a:noFill/>
              <a:ln>
                <a:solidFill>
                  <a:schemeClr val="tx1"/>
                </a:solidFill>
              </a:ln>
              <a:effectLst/>
            </c:spPr>
            <c:txPr>
              <a:bodyPr rot="60000" spcFirstLastPara="1" vertOverflow="ellipsis"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22225">
                      <a:solidFill>
                        <a:schemeClr val="tx1"/>
                      </a:solidFill>
                    </a:ln>
                    <a:effectLst/>
                  </c:spPr>
                </c15:leaderLines>
              </c:ext>
            </c:extLst>
          </c:dLbls>
          <c:cat>
            <c:strRef>
              <c:f>Аркуш1!$A$2:$A$3</c:f>
              <c:strCache>
                <c:ptCount val="2"/>
                <c:pt idx="0">
                  <c:v>факт 2021 рік</c:v>
                </c:pt>
                <c:pt idx="1">
                  <c:v>факт 2022 рік</c:v>
                </c:pt>
              </c:strCache>
            </c:strRef>
          </c:cat>
          <c:val>
            <c:numRef>
              <c:f>Аркуш1!$B$2:$B$3</c:f>
              <c:numCache>
                <c:formatCode>General</c:formatCode>
                <c:ptCount val="2"/>
                <c:pt idx="0">
                  <c:v>19937.900000000001</c:v>
                </c:pt>
                <c:pt idx="1">
                  <c:v>23488.9</c:v>
                </c:pt>
              </c:numCache>
            </c:numRef>
          </c:val>
          <c:shape val="cylinder"/>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gapWidth val="65"/>
        <c:shape val="box"/>
        <c:axId val="341707368"/>
        <c:axId val="341706584"/>
        <c:axId val="0"/>
      </c:bar3DChart>
      <c:catAx>
        <c:axId val="341707368"/>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1" i="0" u="none" strike="noStrike" kern="1200" cap="all" baseline="0">
                <a:solidFill>
                  <a:schemeClr val="tx1"/>
                </a:solidFill>
                <a:latin typeface="+mn-lt"/>
                <a:ea typeface="+mn-ea"/>
                <a:cs typeface="+mn-cs"/>
              </a:defRPr>
            </a:pPr>
            <a:endParaRPr lang="uk-UA"/>
          </a:p>
        </c:txPr>
        <c:crossAx val="341706584"/>
        <c:crosses val="autoZero"/>
        <c:auto val="1"/>
        <c:lblAlgn val="ctr"/>
        <c:lblOffset val="100"/>
        <c:noMultiLvlLbl val="0"/>
      </c:catAx>
      <c:valAx>
        <c:axId val="34170658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34170736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Аркуш1!$B$1</c:f>
              <c:strCache>
                <c:ptCount val="1"/>
                <c:pt idx="0">
                  <c:v>По галузі  </c:v>
                </c:pt>
              </c:strCache>
            </c:strRef>
          </c:tx>
          <c:spPr>
            <a:ln w="60325" cap="rnd">
              <a:solidFill>
                <a:srgbClr val="FF0000"/>
              </a:solidFill>
              <a:round/>
            </a:ln>
            <a:effectLst/>
          </c:spPr>
          <c:marker>
            <c:symbol val="none"/>
          </c:marker>
          <c:dPt>
            <c:idx val="1"/>
            <c:marker>
              <c:symbol val="none"/>
            </c:marker>
            <c:bubble3D val="0"/>
            <c:spPr>
              <a:ln w="60325" cap="rnd">
                <a:solidFill>
                  <a:schemeClr val="tx1"/>
                </a:solidFill>
                <a:round/>
              </a:ln>
              <a:effectLst/>
            </c:spPr>
          </c:dPt>
          <c:dLbls>
            <c:dLbl>
              <c:idx val="0"/>
              <c:layout>
                <c:manualLayout>
                  <c:x val="-0.16141594154407785"/>
                  <c:y val="-0.21655378084605589"/>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4BEFF1D8-A570-46B9-8FE9-E651BC5BA30F}"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manualLayout>
                      <c:w val="0.24907320489556314"/>
                      <c:h val="9.125794808328791E-2"/>
                    </c:manualLayout>
                  </c15:layout>
                  <c15:dlblFieldTable/>
                  <c15:showDataLabelsRange val="0"/>
                </c:ext>
              </c:extLst>
            </c:dLbl>
            <c:dLbl>
              <c:idx val="1"/>
              <c:layout>
                <c:manualLayout>
                  <c:x val="6.5068456532518748E-2"/>
                  <c:y val="-5.742239880323375E-2"/>
                </c:manualLayout>
              </c:layout>
              <c:tx>
                <c:rich>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1E8C0AED-EB8D-49FE-B74E-BA84007E4E6A}"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9DA-476F-BD7E-FB45FB64E5D5}"/>
                </c:ext>
                <c:ext xmlns:c15="http://schemas.microsoft.com/office/drawing/2012/chart" uri="{CE6537A1-D6FC-4f65-9D91-7224C49458BB}">
                  <c15:layout>
                    <c:manualLayout>
                      <c:w val="0.25929122951772787"/>
                      <c:h val="0.10766439387871631"/>
                    </c:manualLayout>
                  </c15:layout>
                  <c15:dlblFieldTable/>
                  <c15:showDataLabelsRange val="0"/>
                </c:ext>
              </c:extLst>
            </c:dLbl>
            <c:dLbl>
              <c:idx val="2"/>
              <c:layout>
                <c:manualLayout>
                  <c:x val="8.9115342273752174E-2"/>
                  <c:y val="-0.15933194115382529"/>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63EB40D8-E40C-448E-8AB4-4512097D0528}"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577062884846627"/>
                      <c:h val="0.10601492996504659"/>
                    </c:manualLayout>
                  </c15:layout>
                  <c15:dlblFieldTable/>
                  <c15:showDataLabelsRange val="0"/>
                </c:ext>
              </c:extLst>
            </c:dLbl>
            <c:dLbl>
              <c:idx val="3"/>
              <c:layout>
                <c:manualLayout>
                  <c:x val="-6.506834515226359E-2"/>
                  <c:y val="0.18867412664742669"/>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0F572F50-30B4-4069-A92C-4A30962B005B}"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4639005454513863"/>
                      <c:h val="0.10149264041887082"/>
                    </c:manualLayout>
                  </c15:layout>
                  <c15:dlblFieldTable/>
                  <c15:showDataLabelsRange val="0"/>
                </c:ext>
              </c:extLst>
            </c:dLbl>
            <c:numFmt formatCode="#,##0.00" sourceLinked="0"/>
            <c:spPr>
              <a:no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15875">
                      <a:solidFill>
                        <a:schemeClr val="tx1"/>
                      </a:solidFill>
                    </a:ln>
                    <a:effectLst/>
                  </c:spPr>
                </c15:leaderLines>
              </c:ext>
            </c:extLst>
          </c:dLbls>
          <c:cat>
            <c:strRef>
              <c:f>Аркуш1!$A$2:$A$5</c:f>
              <c:strCache>
                <c:ptCount val="4"/>
                <c:pt idx="0">
                  <c:v>січень 2022 р.</c:v>
                </c:pt>
                <c:pt idx="1">
                  <c:v>лютий 2022 р.</c:v>
                </c:pt>
                <c:pt idx="2">
                  <c:v>березень 2022 р.</c:v>
                </c:pt>
                <c:pt idx="3">
                  <c:v>квітень 2022 р.</c:v>
                </c:pt>
              </c:strCache>
            </c:strRef>
          </c:cat>
          <c:val>
            <c:numRef>
              <c:f>Аркуш1!$B$2:$B$5</c:f>
              <c:numCache>
                <c:formatCode>General</c:formatCode>
                <c:ptCount val="4"/>
                <c:pt idx="0">
                  <c:v>5915.7</c:v>
                </c:pt>
                <c:pt idx="1">
                  <c:v>7774.8</c:v>
                </c:pt>
                <c:pt idx="2">
                  <c:v>5137.7</c:v>
                </c:pt>
                <c:pt idx="3">
                  <c:v>4660.7</c:v>
                </c:pt>
              </c:numCache>
            </c:numRef>
          </c:val>
          <c:smooth val="0"/>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smooth val="0"/>
        <c:axId val="341699920"/>
        <c:axId val="341700704"/>
      </c:lineChart>
      <c:catAx>
        <c:axId val="341699920"/>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1" i="0" u="none" strike="noStrike" kern="1200" cap="all" baseline="0">
                <a:solidFill>
                  <a:schemeClr val="tx1"/>
                </a:solidFill>
                <a:latin typeface="+mn-lt"/>
                <a:ea typeface="+mn-ea"/>
                <a:cs typeface="+mn-cs"/>
              </a:defRPr>
            </a:pPr>
            <a:endParaRPr lang="uk-UA"/>
          </a:p>
        </c:txPr>
        <c:crossAx val="341700704"/>
        <c:crosses val="autoZero"/>
        <c:auto val="1"/>
        <c:lblAlgn val="ctr"/>
        <c:lblOffset val="100"/>
        <c:noMultiLvlLbl val="0"/>
      </c:catAx>
      <c:valAx>
        <c:axId val="34170070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34169992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uk-UA"/>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r>
              <a:rPr lang="uk-UA" sz="1400" dirty="0">
                <a:solidFill>
                  <a:schemeClr val="tx1"/>
                </a:solidFill>
                <a:latin typeface="Times New Roman" panose="02020603050405020304" pitchFamily="18" charset="0"/>
                <a:cs typeface="Times New Roman" panose="02020603050405020304" pitchFamily="18" charset="0"/>
              </a:rPr>
              <a:t>Податок на нерухоме майно</a:t>
            </a:r>
          </a:p>
        </c:rich>
      </c:tx>
      <c:layout>
        <c:manualLayout>
          <c:xMode val="edge"/>
          <c:yMode val="edge"/>
          <c:x val="0.29468569974818032"/>
          <c:y val="2.126769865076719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endParaRPr lang="uk-UA"/>
        </a:p>
      </c:txPr>
    </c:title>
    <c:autoTitleDeleted val="0"/>
    <c:plotArea>
      <c:layout>
        <c:manualLayout>
          <c:layoutTarget val="inner"/>
          <c:xMode val="edge"/>
          <c:yMode val="edge"/>
          <c:x val="3.1119643333691237E-2"/>
          <c:y val="3.2812891590856832E-2"/>
          <c:w val="0.93776071333261757"/>
          <c:h val="0.78346269019204584"/>
        </c:manualLayout>
      </c:layout>
      <c:lineChart>
        <c:grouping val="stacked"/>
        <c:varyColors val="0"/>
        <c:ser>
          <c:idx val="0"/>
          <c:order val="0"/>
          <c:tx>
            <c:strRef>
              <c:f>Аркуш1!$B$1</c:f>
              <c:strCache>
                <c:ptCount val="1"/>
                <c:pt idx="0">
                  <c:v>Податок на нерухоме майно</c:v>
                </c:pt>
              </c:strCache>
            </c:strRef>
          </c:tx>
          <c:spPr>
            <a:ln w="60325" cap="rnd">
              <a:solidFill>
                <a:srgbClr val="FF0000"/>
              </a:solidFill>
              <a:round/>
            </a:ln>
            <a:effectLst/>
          </c:spPr>
          <c:marker>
            <c:symbol val="none"/>
          </c:marker>
          <c:dPt>
            <c:idx val="1"/>
            <c:marker>
              <c:symbol val="none"/>
            </c:marker>
            <c:bubble3D val="0"/>
            <c:spPr>
              <a:ln w="60325" cap="rnd">
                <a:solidFill>
                  <a:srgbClr val="FF0000"/>
                </a:solidFill>
                <a:round/>
              </a:ln>
              <a:effectLst/>
            </c:spPr>
          </c:dPt>
          <c:dPt>
            <c:idx val="3"/>
            <c:marker>
              <c:symbol val="none"/>
            </c:marker>
            <c:bubble3D val="0"/>
            <c:spPr>
              <a:ln w="60325" cap="rnd">
                <a:solidFill>
                  <a:schemeClr val="tx1"/>
                </a:solidFill>
                <a:round/>
              </a:ln>
              <a:effectLst/>
            </c:spPr>
          </c:dPt>
          <c:dLbls>
            <c:dLbl>
              <c:idx val="0"/>
              <c:layout>
                <c:manualLayout>
                  <c:x val="-0.16141594154407785"/>
                  <c:y val="-0.21655378084605589"/>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4BEFF1D8-A570-46B9-8FE9-E651BC5BA30F}"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manualLayout>
                      <c:w val="0.24907320489556314"/>
                      <c:h val="9.125794808328791E-2"/>
                    </c:manualLayout>
                  </c15:layout>
                  <c15:dlblFieldTable/>
                  <c15:showDataLabelsRange val="0"/>
                </c:ext>
              </c:extLst>
            </c:dLbl>
            <c:dLbl>
              <c:idx val="1"/>
              <c:layout>
                <c:manualLayout>
                  <c:x val="-0.39493353082203597"/>
                  <c:y val="-0.10314774695815691"/>
                </c:manualLayout>
              </c:layout>
              <c:tx>
                <c:rich>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1E8C0AED-EB8D-49FE-B74E-BA84007E4E6A}"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9DA-476F-BD7E-FB45FB64E5D5}"/>
                </c:ext>
                <c:ext xmlns:c15="http://schemas.microsoft.com/office/drawing/2012/chart" uri="{CE6537A1-D6FC-4f65-9D91-7224C49458BB}">
                  <c15:layout>
                    <c:manualLayout>
                      <c:w val="0.25929122951772787"/>
                      <c:h val="0.10766439387871631"/>
                    </c:manualLayout>
                  </c15:layout>
                  <c15:dlblFieldTable/>
                  <c15:showDataLabelsRange val="0"/>
                </c:ext>
              </c:extLst>
            </c:dLbl>
            <c:dLbl>
              <c:idx val="2"/>
              <c:layout>
                <c:manualLayout>
                  <c:x val="8.9115342273752174E-2"/>
                  <c:y val="-0.15933194115382529"/>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63EB40D8-E40C-448E-8AB4-4512097D0528}"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577062884846627"/>
                      <c:h val="0.10601492996504659"/>
                    </c:manualLayout>
                  </c15:layout>
                  <c15:dlblFieldTable/>
                  <c15:showDataLabelsRange val="0"/>
                </c:ext>
              </c:extLst>
            </c:dLbl>
            <c:dLbl>
              <c:idx val="3"/>
              <c:layout>
                <c:manualLayout>
                  <c:x val="-0.25399785263375763"/>
                  <c:y val="4.4965939998436358E-2"/>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0F572F50-30B4-4069-A92C-4A30962B005B}"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4639005454513863"/>
                      <c:h val="0.10149264041887082"/>
                    </c:manualLayout>
                  </c15:layout>
                  <c15:dlblFieldTable/>
                  <c15:showDataLabelsRange val="0"/>
                </c:ext>
              </c:extLst>
            </c:dLbl>
            <c:numFmt formatCode="#,##0.00" sourceLinked="0"/>
            <c:spPr>
              <a:no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15875">
                      <a:solidFill>
                        <a:schemeClr val="tx1"/>
                      </a:solidFill>
                    </a:ln>
                    <a:effectLst/>
                  </c:spPr>
                </c15:leaderLines>
              </c:ext>
            </c:extLst>
          </c:dLbls>
          <c:cat>
            <c:strRef>
              <c:f>Аркуш1!$A$2:$A$5</c:f>
              <c:strCache>
                <c:ptCount val="4"/>
                <c:pt idx="0">
                  <c:v>січень 2022 р.</c:v>
                </c:pt>
                <c:pt idx="1">
                  <c:v>лютий 2022 р.</c:v>
                </c:pt>
                <c:pt idx="2">
                  <c:v>березень 2022 р.</c:v>
                </c:pt>
                <c:pt idx="3">
                  <c:v>квітень 2022 р.</c:v>
                </c:pt>
              </c:strCache>
            </c:strRef>
          </c:cat>
          <c:val>
            <c:numRef>
              <c:f>Аркуш1!$B$2:$B$5</c:f>
              <c:numCache>
                <c:formatCode>General</c:formatCode>
                <c:ptCount val="4"/>
                <c:pt idx="0">
                  <c:v>2446.5</c:v>
                </c:pt>
                <c:pt idx="1">
                  <c:v>439.5</c:v>
                </c:pt>
                <c:pt idx="2">
                  <c:v>127.9</c:v>
                </c:pt>
                <c:pt idx="3">
                  <c:v>2352.1999999999998</c:v>
                </c:pt>
              </c:numCache>
            </c:numRef>
          </c:val>
          <c:smooth val="0"/>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smooth val="0"/>
        <c:axId val="341703840"/>
        <c:axId val="346102304"/>
      </c:lineChart>
      <c:catAx>
        <c:axId val="341703840"/>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1" i="0" u="none" strike="noStrike" kern="1200" cap="all"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346102304"/>
        <c:crosses val="autoZero"/>
        <c:auto val="1"/>
        <c:lblAlgn val="ctr"/>
        <c:lblOffset val="100"/>
        <c:noMultiLvlLbl val="0"/>
      </c:catAx>
      <c:valAx>
        <c:axId val="34610230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34170384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19050" cap="flat" cmpd="sng" algn="ctr">
      <a:solidFill>
        <a:schemeClr val="tx1"/>
      </a:solidFill>
      <a:round/>
    </a:ln>
    <a:effectLst/>
  </c:spPr>
  <c:txPr>
    <a:bodyPr/>
    <a:lstStyle/>
    <a:p>
      <a:pPr>
        <a:defRPr/>
      </a:pPr>
      <a:endParaRPr lang="uk-U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94172256245748"/>
          <c:y val="3.2661691542288554E-2"/>
          <c:w val="0.83010766015359194"/>
          <c:h val="0.8978732322638775"/>
        </c:manualLayout>
      </c:layout>
      <c:bar3DChart>
        <c:barDir val="col"/>
        <c:grouping val="clustered"/>
        <c:varyColors val="0"/>
        <c:ser>
          <c:idx val="0"/>
          <c:order val="0"/>
          <c:tx>
            <c:strRef>
              <c:f>Аркуш1!$B$1</c:f>
              <c:strCache>
                <c:ptCount val="1"/>
                <c:pt idx="0">
                  <c:v>По галузі  </c:v>
                </c:pt>
              </c:strCache>
            </c:strRef>
          </c:tx>
          <c:spPr>
            <a:solidFill>
              <a:srgbClr val="FFFF00"/>
            </a:solidFill>
            <a:ln>
              <a:noFill/>
            </a:ln>
            <a:effectLst/>
            <a:sp3d/>
          </c:spPr>
          <c:invertIfNegative val="0"/>
          <c:dPt>
            <c:idx val="0"/>
            <c:invertIfNegative val="0"/>
            <c:bubble3D val="0"/>
            <c:spPr>
              <a:solidFill>
                <a:srgbClr val="FFFF00"/>
              </a:solidFill>
              <a:ln>
                <a:noFill/>
              </a:ln>
              <a:effectLst/>
              <a:sp3d/>
            </c:spPr>
            <c:extLst xmlns:c16r2="http://schemas.microsoft.com/office/drawing/2015/06/chart">
              <c:ext xmlns:c16="http://schemas.microsoft.com/office/drawing/2014/chart" uri="{C3380CC4-5D6E-409C-BE32-E72D297353CC}">
                <c16:uniqueId val="{00000001-A5B4-4CD2-9D5D-49D29E2424D8}"/>
              </c:ext>
            </c:extLst>
          </c:dPt>
          <c:dPt>
            <c:idx val="1"/>
            <c:invertIfNegative val="0"/>
            <c:bubble3D val="0"/>
            <c:spPr>
              <a:solidFill>
                <a:srgbClr val="FFFF00"/>
              </a:solidFill>
              <a:ln>
                <a:noFill/>
              </a:ln>
              <a:effectLst/>
              <a:sp3d/>
            </c:spPr>
            <c:extLst xmlns:c16r2="http://schemas.microsoft.com/office/drawing/2015/06/chart">
              <c:ext xmlns:c16="http://schemas.microsoft.com/office/drawing/2014/chart" uri="{C3380CC4-5D6E-409C-BE32-E72D297353CC}">
                <c16:uniqueId val="{00000001-A4BC-4DE9-99D8-B349D2D85F0F}"/>
              </c:ext>
            </c:extLst>
          </c:dPt>
          <c:dLbls>
            <c:dLbl>
              <c:idx val="0"/>
              <c:layout>
                <c:manualLayout>
                  <c:x val="6.3932891841748204E-2"/>
                  <c:y val="-5.6921240823157977E-2"/>
                </c:manualLayout>
              </c:layout>
              <c:tx>
                <c:rich>
                  <a:bodyPr/>
                  <a:lstStyle/>
                  <a:p>
                    <a:fld id="{9BC6C10C-2188-4F94-98BE-12EA641ADF2C}" type="VALUE">
                      <a:rPr lang="uk-UA" smtClean="0"/>
                      <a:pPr/>
                      <a:t>[ЗНАЧЕНИЕ]</a:t>
                    </a:fld>
                    <a:r>
                      <a:rPr lang="uk-UA" dirty="0" smtClean="0"/>
                      <a:t> </a:t>
                    </a:r>
                    <a:r>
                      <a:rPr lang="uk-UA" dirty="0" err="1" smtClean="0"/>
                      <a:t>тис.грн</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manualLayout>
                      <c:w val="0.27813283756197144"/>
                      <c:h val="9.1495098039215683E-2"/>
                    </c:manualLayout>
                  </c15:layout>
                  <c15:dlblFieldTable/>
                  <c15:showDataLabelsRange val="0"/>
                </c:ext>
              </c:extLst>
            </c:dLbl>
            <c:dLbl>
              <c:idx val="1"/>
              <c:layout>
                <c:manualLayout>
                  <c:x val="0.12202372446991104"/>
                  <c:y val="-4.5165963629546307E-2"/>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fld id="{D8045D00-73D3-40D3-AF37-E9F6A884DF49}" type="VALUE">
                      <a:rPr lang="uk-UA" smtClean="0"/>
                      <a:pPr>
                        <a:defRPr sz="1400" b="1"/>
                      </a:pPr>
                      <a:t>[ЗНАЧЕНИЕ]</a:t>
                    </a:fld>
                    <a:r>
                      <a:rPr lang="uk-UA" dirty="0" smtClean="0"/>
                      <a:t> </a:t>
                    </a:r>
                    <a:r>
                      <a:rPr lang="uk-UA" dirty="0" err="1" smtClean="0"/>
                      <a:t>тис.грн</a:t>
                    </a:r>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4BC-4DE9-99D8-B349D2D85F0F}"/>
                </c:ext>
                <c:ext xmlns:c15="http://schemas.microsoft.com/office/drawing/2012/chart" uri="{CE6537A1-D6FC-4f65-9D91-7224C49458BB}">
                  <c15:layout>
                    <c:manualLayout>
                      <c:w val="0.28937610391448632"/>
                      <c:h val="9.5416760404949383E-2"/>
                    </c:manualLayout>
                  </c15:layout>
                  <c15:dlblFieldTable/>
                  <c15:showDataLabelsRange val="0"/>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Аркуш1!$A$2:$A$3</c:f>
              <c:strCache>
                <c:ptCount val="2"/>
                <c:pt idx="0">
                  <c:v>факт 2021 рік</c:v>
                </c:pt>
                <c:pt idx="1">
                  <c:v>факт 2022 рік</c:v>
                </c:pt>
              </c:strCache>
            </c:strRef>
          </c:cat>
          <c:val>
            <c:numRef>
              <c:f>Аркуш1!$B$2:$B$3</c:f>
              <c:numCache>
                <c:formatCode>General</c:formatCode>
                <c:ptCount val="2"/>
                <c:pt idx="0">
                  <c:v>25095.8</c:v>
                </c:pt>
                <c:pt idx="1">
                  <c:v>22050.9</c:v>
                </c:pt>
              </c:numCache>
            </c:numRef>
          </c:val>
          <c:shape val="cone"/>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gapWidth val="24"/>
        <c:gapDepth val="114"/>
        <c:shape val="box"/>
        <c:axId val="346103088"/>
        <c:axId val="346105048"/>
        <c:axId val="0"/>
      </c:bar3DChart>
      <c:catAx>
        <c:axId val="346103088"/>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uk-UA"/>
          </a:p>
        </c:txPr>
        <c:crossAx val="346105048"/>
        <c:crosses val="autoZero"/>
        <c:auto val="1"/>
        <c:lblAlgn val="ctr"/>
        <c:lblOffset val="100"/>
        <c:noMultiLvlLbl val="0"/>
      </c:catAx>
      <c:valAx>
        <c:axId val="34610504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346103088"/>
        <c:crosses val="autoZero"/>
        <c:crossBetween val="between"/>
      </c:valAx>
      <c:spPr>
        <a:solidFill>
          <a:schemeClr val="accent2">
            <a:lumMod val="20000"/>
            <a:lumOff val="80000"/>
          </a:schemeClr>
        </a:solid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uk-UA"/>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r>
              <a:rPr lang="uk-UA" sz="1400" dirty="0" smtClean="0">
                <a:solidFill>
                  <a:schemeClr val="tx1"/>
                </a:solidFill>
                <a:latin typeface="Times New Roman" panose="02020603050405020304" pitchFamily="18" charset="0"/>
                <a:cs typeface="Times New Roman" panose="02020603050405020304" pitchFamily="18" charset="0"/>
              </a:rPr>
              <a:t>Плата за землю</a:t>
            </a:r>
            <a:endParaRPr lang="uk-UA" sz="1400"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38778135672151504"/>
          <c:y val="3.43320906730527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endParaRPr lang="uk-UA"/>
        </a:p>
      </c:txPr>
    </c:title>
    <c:autoTitleDeleted val="0"/>
    <c:plotArea>
      <c:layout>
        <c:manualLayout>
          <c:layoutTarget val="inner"/>
          <c:xMode val="edge"/>
          <c:yMode val="edge"/>
          <c:x val="3.1119643333691237E-2"/>
          <c:y val="3.2812891590856832E-2"/>
          <c:w val="0.93776071333261757"/>
          <c:h val="0.78346269019204584"/>
        </c:manualLayout>
      </c:layout>
      <c:lineChart>
        <c:grouping val="stacked"/>
        <c:varyColors val="0"/>
        <c:ser>
          <c:idx val="0"/>
          <c:order val="0"/>
          <c:tx>
            <c:strRef>
              <c:f>Аркуш1!$B$1</c:f>
              <c:strCache>
                <c:ptCount val="1"/>
                <c:pt idx="0">
                  <c:v>Плата за землю</c:v>
                </c:pt>
              </c:strCache>
            </c:strRef>
          </c:tx>
          <c:spPr>
            <a:ln w="60325" cap="rnd">
              <a:solidFill>
                <a:srgbClr val="FF0000"/>
              </a:solidFill>
              <a:round/>
            </a:ln>
            <a:effectLst/>
          </c:spPr>
          <c:marker>
            <c:symbol val="none"/>
          </c:marker>
          <c:dPt>
            <c:idx val="1"/>
            <c:marker>
              <c:symbol val="none"/>
            </c:marker>
            <c:bubble3D val="0"/>
            <c:spPr>
              <a:ln w="60325" cap="rnd">
                <a:solidFill>
                  <a:srgbClr val="FF0000"/>
                </a:solidFill>
                <a:round/>
              </a:ln>
              <a:effectLst/>
            </c:spPr>
          </c:dPt>
          <c:dPt>
            <c:idx val="3"/>
            <c:marker>
              <c:symbol val="none"/>
            </c:marker>
            <c:bubble3D val="0"/>
            <c:spPr>
              <a:ln w="60325" cap="rnd">
                <a:solidFill>
                  <a:srgbClr val="FF0000"/>
                </a:solidFill>
                <a:round/>
              </a:ln>
              <a:effectLst/>
            </c:spPr>
          </c:dPt>
          <c:dLbls>
            <c:dLbl>
              <c:idx val="0"/>
              <c:layout>
                <c:manualLayout>
                  <c:x val="-0.16141596812584083"/>
                  <c:y val="0.18326204495796763"/>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4BEFF1D8-A570-46B9-8FE9-E651BC5BA30F}"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manualLayout>
                      <c:w val="0.24907320489556314"/>
                      <c:h val="9.125794808328791E-2"/>
                    </c:manualLayout>
                  </c15:layout>
                  <c15:dlblFieldTable/>
                  <c15:showDataLabelsRange val="0"/>
                </c:ext>
              </c:extLst>
            </c:dLbl>
            <c:dLbl>
              <c:idx val="1"/>
              <c:layout>
                <c:manualLayout>
                  <c:x val="-0.39493353082203597"/>
                  <c:y val="0.34757377781069593"/>
                </c:manualLayout>
              </c:layout>
              <c:tx>
                <c:rich>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1E8C0AED-EB8D-49FE-B74E-BA84007E4E6A}"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9DA-476F-BD7E-FB45FB64E5D5}"/>
                </c:ext>
                <c:ext xmlns:c15="http://schemas.microsoft.com/office/drawing/2012/chart" uri="{CE6537A1-D6FC-4f65-9D91-7224C49458BB}">
                  <c15:layout>
                    <c:manualLayout>
                      <c:w val="0.25929122951772787"/>
                      <c:h val="0.10766439387871631"/>
                    </c:manualLayout>
                  </c15:layout>
                  <c15:dlblFieldTable/>
                  <c15:showDataLabelsRange val="0"/>
                </c:ext>
              </c:extLst>
            </c:dLbl>
            <c:dLbl>
              <c:idx val="2"/>
              <c:layout>
                <c:manualLayout>
                  <c:x val="8.9115342273752174E-2"/>
                  <c:y val="-0.15933194115382529"/>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63EB40D8-E40C-448E-8AB4-4512097D0528}"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577062884846627"/>
                      <c:h val="0.10601492996504659"/>
                    </c:manualLayout>
                  </c15:layout>
                  <c15:dlblFieldTable/>
                  <c15:showDataLabelsRange val="0"/>
                </c:ext>
              </c:extLst>
            </c:dLbl>
            <c:dLbl>
              <c:idx val="3"/>
              <c:layout>
                <c:manualLayout>
                  <c:x val="-0.25399785263375763"/>
                  <c:y val="4.4965939998436358E-2"/>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0F572F50-30B4-4069-A92C-4A30962B005B}"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4639005454513863"/>
                      <c:h val="0.10149264041887082"/>
                    </c:manualLayout>
                  </c15:layout>
                  <c15:dlblFieldTable/>
                  <c15:showDataLabelsRange val="0"/>
                </c:ext>
              </c:extLst>
            </c:dLbl>
            <c:numFmt formatCode="#,##0.00" sourceLinked="0"/>
            <c:spPr>
              <a:no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15875">
                      <a:solidFill>
                        <a:schemeClr val="tx1"/>
                      </a:solidFill>
                    </a:ln>
                    <a:effectLst/>
                  </c:spPr>
                </c15:leaderLines>
              </c:ext>
            </c:extLst>
          </c:dLbls>
          <c:cat>
            <c:strRef>
              <c:f>Аркуш1!$A$2:$A$5</c:f>
              <c:strCache>
                <c:ptCount val="4"/>
                <c:pt idx="0">
                  <c:v>січень 2022 р.</c:v>
                </c:pt>
                <c:pt idx="1">
                  <c:v>лютий 2022 р.</c:v>
                </c:pt>
                <c:pt idx="2">
                  <c:v>березень 2022 р.</c:v>
                </c:pt>
                <c:pt idx="3">
                  <c:v>квітень 2022 р.</c:v>
                </c:pt>
              </c:strCache>
            </c:strRef>
          </c:cat>
          <c:val>
            <c:numRef>
              <c:f>Аркуш1!$B$2:$B$5</c:f>
              <c:numCache>
                <c:formatCode>General</c:formatCode>
                <c:ptCount val="4"/>
                <c:pt idx="0">
                  <c:v>2552.1</c:v>
                </c:pt>
                <c:pt idx="1">
                  <c:v>2189.4</c:v>
                </c:pt>
                <c:pt idx="2">
                  <c:v>1346.2</c:v>
                </c:pt>
                <c:pt idx="3">
                  <c:v>1048.2</c:v>
                </c:pt>
              </c:numCache>
            </c:numRef>
          </c:val>
          <c:smooth val="0"/>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smooth val="0"/>
        <c:axId val="346099952"/>
        <c:axId val="346100736"/>
      </c:lineChart>
      <c:catAx>
        <c:axId val="346099952"/>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1" i="0" u="none" strike="noStrike" kern="1200" cap="all"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346100736"/>
        <c:crosses val="autoZero"/>
        <c:auto val="1"/>
        <c:lblAlgn val="ctr"/>
        <c:lblOffset val="100"/>
        <c:noMultiLvlLbl val="0"/>
      </c:catAx>
      <c:valAx>
        <c:axId val="346100736"/>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34609995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22225" cap="flat" cmpd="sng" algn="ctr">
      <a:solidFill>
        <a:schemeClr val="tx1"/>
      </a:solidFill>
      <a:round/>
    </a:ln>
    <a:effectLst/>
  </c:spPr>
  <c:txPr>
    <a:bodyPr/>
    <a:lstStyle/>
    <a:p>
      <a:pPr>
        <a:defRPr/>
      </a:pPr>
      <a:endParaRPr lang="uk-UA"/>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r>
              <a:rPr lang="uk-UA" sz="1400" dirty="0" smtClean="0">
                <a:solidFill>
                  <a:schemeClr val="tx1"/>
                </a:solidFill>
                <a:latin typeface="Times New Roman" panose="02020603050405020304" pitchFamily="18" charset="0"/>
                <a:cs typeface="Times New Roman" panose="02020603050405020304" pitchFamily="18" charset="0"/>
              </a:rPr>
              <a:t>Єдиний податок</a:t>
            </a:r>
            <a:endParaRPr lang="uk-UA" sz="1400"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38778135672151504"/>
          <c:y val="3.43320906730527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endParaRPr lang="uk-UA"/>
        </a:p>
      </c:txPr>
    </c:title>
    <c:autoTitleDeleted val="0"/>
    <c:plotArea>
      <c:layout>
        <c:manualLayout>
          <c:layoutTarget val="inner"/>
          <c:xMode val="edge"/>
          <c:yMode val="edge"/>
          <c:x val="3.1119643333691237E-2"/>
          <c:y val="6.5473692223497804E-2"/>
          <c:w val="0.93776071333261757"/>
          <c:h val="0.75080186563632845"/>
        </c:manualLayout>
      </c:layout>
      <c:lineChart>
        <c:grouping val="stacked"/>
        <c:varyColors val="0"/>
        <c:ser>
          <c:idx val="0"/>
          <c:order val="0"/>
          <c:tx>
            <c:strRef>
              <c:f>Аркуш1!$B$1</c:f>
              <c:strCache>
                <c:ptCount val="1"/>
                <c:pt idx="0">
                  <c:v>Єдиний податок</c:v>
                </c:pt>
              </c:strCache>
            </c:strRef>
          </c:tx>
          <c:spPr>
            <a:ln w="60325" cap="rnd">
              <a:solidFill>
                <a:srgbClr val="FF0000"/>
              </a:solidFill>
              <a:round/>
            </a:ln>
            <a:effectLst/>
          </c:spPr>
          <c:marker>
            <c:symbol val="none"/>
          </c:marker>
          <c:dPt>
            <c:idx val="1"/>
            <c:marker>
              <c:symbol val="none"/>
            </c:marker>
            <c:bubble3D val="0"/>
            <c:spPr>
              <a:ln w="60325" cap="rnd">
                <a:solidFill>
                  <a:schemeClr val="tx1"/>
                </a:solidFill>
                <a:round/>
              </a:ln>
              <a:effectLst/>
            </c:spPr>
          </c:dPt>
          <c:dPt>
            <c:idx val="3"/>
            <c:marker>
              <c:symbol val="none"/>
            </c:marker>
            <c:bubble3D val="0"/>
            <c:spPr>
              <a:ln w="60325" cap="rnd">
                <a:solidFill>
                  <a:schemeClr val="tx1"/>
                </a:solidFill>
                <a:round/>
              </a:ln>
              <a:effectLst/>
            </c:spPr>
          </c:dPt>
          <c:dLbls>
            <c:dLbl>
              <c:idx val="0"/>
              <c:layout>
                <c:manualLayout>
                  <c:x val="-0.16141596812584083"/>
                  <c:y val="-0.31318485188888479"/>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4BEFF1D8-A570-46B9-8FE9-E651BC5BA30F}"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manualLayout>
                      <c:w val="0.24907320489556314"/>
                      <c:h val="9.125794808328791E-2"/>
                    </c:manualLayout>
                  </c15:layout>
                  <c15:dlblFieldTable/>
                  <c15:showDataLabelsRange val="0"/>
                </c:ext>
              </c:extLst>
            </c:dLbl>
            <c:dLbl>
              <c:idx val="1"/>
              <c:layout>
                <c:manualLayout>
                  <c:x val="-0.18136114129497397"/>
                  <c:y val="0.45208891398898066"/>
                </c:manualLayout>
              </c:layout>
              <c:tx>
                <c:rich>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1E8C0AED-EB8D-49FE-B74E-BA84007E4E6A}"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9DA-476F-BD7E-FB45FB64E5D5}"/>
                </c:ext>
                <c:ext xmlns:c15="http://schemas.microsoft.com/office/drawing/2012/chart" uri="{CE6537A1-D6FC-4f65-9D91-7224C49458BB}">
                  <c15:layout>
                    <c:manualLayout>
                      <c:w val="0.25929122951772787"/>
                      <c:h val="0.10766439387871631"/>
                    </c:manualLayout>
                  </c15:layout>
                  <c15:dlblFieldTable/>
                  <c15:showDataLabelsRange val="0"/>
                </c:ext>
              </c:extLst>
            </c:dLbl>
            <c:dLbl>
              <c:idx val="2"/>
              <c:layout>
                <c:manualLayout>
                  <c:x val="-0.11624269119321122"/>
                  <c:y val="-0.37489430186769379"/>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63EB40D8-E40C-448E-8AB4-4512097D0528}"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577062884846627"/>
                      <c:h val="0.10601492996504659"/>
                    </c:manualLayout>
                  </c15:layout>
                  <c15:dlblFieldTable/>
                  <c15:showDataLabelsRange val="0"/>
                </c:ext>
              </c:extLst>
            </c:dLbl>
            <c:dLbl>
              <c:idx val="3"/>
              <c:layout>
                <c:manualLayout>
                  <c:x val="-1.3044387526303181E-2"/>
                  <c:y val="0.19520644825472067"/>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0F572F50-30B4-4069-A92C-4A30962B005B}"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4639005454513863"/>
                      <c:h val="0.10149264041887082"/>
                    </c:manualLayout>
                  </c15:layout>
                  <c15:dlblFieldTable/>
                  <c15:showDataLabelsRange val="0"/>
                </c:ext>
              </c:extLst>
            </c:dLbl>
            <c:numFmt formatCode="#,##0.00" sourceLinked="0"/>
            <c:spPr>
              <a:no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15875">
                      <a:solidFill>
                        <a:schemeClr val="tx1"/>
                      </a:solidFill>
                    </a:ln>
                    <a:effectLst/>
                  </c:spPr>
                </c15:leaderLines>
              </c:ext>
            </c:extLst>
          </c:dLbls>
          <c:cat>
            <c:strRef>
              <c:f>Аркуш1!$A$2:$A$5</c:f>
              <c:strCache>
                <c:ptCount val="4"/>
                <c:pt idx="0">
                  <c:v>січень 2022 р.</c:v>
                </c:pt>
                <c:pt idx="1">
                  <c:v>лютий 2022 р.</c:v>
                </c:pt>
                <c:pt idx="2">
                  <c:v>березень 2022 р.</c:v>
                </c:pt>
                <c:pt idx="3">
                  <c:v>квітень 2022 р.</c:v>
                </c:pt>
              </c:strCache>
            </c:strRef>
          </c:cat>
          <c:val>
            <c:numRef>
              <c:f>Аркуш1!$B$2:$B$5</c:f>
              <c:numCache>
                <c:formatCode>General</c:formatCode>
                <c:ptCount val="4"/>
                <c:pt idx="0">
                  <c:v>2742.7</c:v>
                </c:pt>
                <c:pt idx="1">
                  <c:v>4350.3</c:v>
                </c:pt>
                <c:pt idx="2">
                  <c:v>671.6</c:v>
                </c:pt>
                <c:pt idx="3">
                  <c:v>1719.4</c:v>
                </c:pt>
              </c:numCache>
            </c:numRef>
          </c:val>
          <c:smooth val="0"/>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smooth val="0"/>
        <c:axId val="346102696"/>
        <c:axId val="346101128"/>
      </c:lineChart>
      <c:catAx>
        <c:axId val="346102696"/>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1" i="0" u="none" strike="noStrike" kern="1200" cap="all"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346101128"/>
        <c:crosses val="autoZero"/>
        <c:auto val="1"/>
        <c:lblAlgn val="ctr"/>
        <c:lblOffset val="100"/>
        <c:noMultiLvlLbl val="0"/>
      </c:catAx>
      <c:valAx>
        <c:axId val="34610112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34610269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19050" cap="flat" cmpd="sng" algn="ctr">
      <a:solidFill>
        <a:schemeClr val="tx1"/>
      </a:solidFill>
      <a:round/>
    </a:ln>
    <a:effectLst/>
  </c:spPr>
  <c:txPr>
    <a:bodyPr/>
    <a:lstStyle/>
    <a:p>
      <a:pPr>
        <a:defRPr/>
      </a:pPr>
      <a:endParaRPr lang="uk-UA"/>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Аркуш1!$B$1</c:f>
              <c:strCache>
                <c:ptCount val="1"/>
                <c:pt idx="0">
                  <c:v>По галузі  </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3.0805283288780561E-2"/>
                  <c:y val="0.67960500010848246"/>
                </c:manualLayout>
              </c:layout>
              <c:tx>
                <c:rich>
                  <a:bodyPr rot="0" spcFirstLastPara="1" vertOverflow="ellipsis" vert="horz" wrap="square" lIns="38100" tIns="19050" rIns="38100" bIns="19050" anchor="b" anchorCtr="1">
                    <a:noAutofit/>
                  </a:bodyPr>
                  <a:lstStyle/>
                  <a:p>
                    <a:pPr>
                      <a:defRPr sz="1400" b="0" i="0" u="sng" strike="noStrike" kern="1200" baseline="0">
                        <a:solidFill>
                          <a:schemeClr val="tx1"/>
                        </a:solidFill>
                        <a:effectLst>
                          <a:outerShdw blurRad="38100" dist="38100" dir="2700000" algn="tl">
                            <a:srgbClr val="000000">
                              <a:alpha val="43137"/>
                            </a:srgbClr>
                          </a:outerShdw>
                        </a:effectLst>
                        <a:latin typeface="+mn-lt"/>
                        <a:ea typeface="+mn-ea"/>
                        <a:cs typeface="+mn-cs"/>
                      </a:defRPr>
                    </a:pPr>
                    <a:fld id="{157F2D94-1AF6-4F50-9DF6-700669D6A2E0}" type="VALUE">
                      <a:rPr lang="uk-UA" smtClean="0">
                        <a:solidFill>
                          <a:schemeClr val="tx1"/>
                        </a:solidFill>
                      </a:rPr>
                      <a:pPr>
                        <a:defRPr sz="1400" u="sng">
                          <a:solidFill>
                            <a:schemeClr val="tx1"/>
                          </a:solidFill>
                          <a:effectLst>
                            <a:outerShdw blurRad="38100" dist="38100" dir="2700000" algn="tl">
                              <a:srgbClr val="000000">
                                <a:alpha val="43137"/>
                              </a:srgbClr>
                            </a:outerShdw>
                          </a:effectLst>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noFill/>
                </a:ln>
                <a:effectLst/>
              </c:spPr>
              <c:txPr>
                <a:bodyPr rot="0" spcFirstLastPara="1" vertOverflow="ellipsis" vert="horz" wrap="square" lIns="38100" tIns="19050" rIns="38100" bIns="19050" anchor="b" anchorCtr="1">
                  <a:noAutofit/>
                </a:bodyPr>
                <a:lstStyle/>
                <a:p>
                  <a:pPr>
                    <a:defRPr sz="1400" b="0" i="0" u="sng"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manualLayout>
                      <c:w val="0.25949409903438747"/>
                      <c:h val="9.3879694575570383E-2"/>
                    </c:manualLayout>
                  </c15:layout>
                  <c15:dlblFieldTable/>
                  <c15:showDataLabelsRange val="0"/>
                </c:ext>
              </c:extLst>
            </c:dLbl>
            <c:dLbl>
              <c:idx val="1"/>
              <c:layout>
                <c:manualLayout>
                  <c:x val="3.7086432325289589E-2"/>
                  <c:y val="0.44053072686303013"/>
                </c:manualLayout>
              </c:layout>
              <c:tx>
                <c:rich>
                  <a:bodyPr rot="0" spcFirstLastPara="1" vertOverflow="ellipsis" vert="horz" wrap="square" lIns="38100" tIns="19050" rIns="38100" bIns="19050" anchor="b" anchorCtr="1">
                    <a:noAutofit/>
                  </a:bodyPr>
                  <a:lstStyle/>
                  <a:p>
                    <a:pPr>
                      <a:defRPr sz="1400" b="0" i="0" u="sng" strike="noStrike" kern="1200" baseline="0">
                        <a:solidFill>
                          <a:schemeClr val="tx1"/>
                        </a:solidFill>
                        <a:effectLst>
                          <a:outerShdw blurRad="38100" dist="38100" dir="2700000" algn="tl">
                            <a:srgbClr val="000000">
                              <a:alpha val="43137"/>
                            </a:srgbClr>
                          </a:outerShdw>
                        </a:effectLst>
                        <a:latin typeface="+mn-lt"/>
                        <a:ea typeface="+mn-ea"/>
                        <a:cs typeface="+mn-cs"/>
                      </a:defRPr>
                    </a:pPr>
                    <a:fld id="{F046EC22-C2AB-412F-A294-A9D36CBD79DF}" type="VALUE">
                      <a:rPr lang="uk-UA" smtClean="0">
                        <a:solidFill>
                          <a:schemeClr val="tx1"/>
                        </a:solidFill>
                      </a:rPr>
                      <a:pPr>
                        <a:defRPr sz="1400" u="sng">
                          <a:solidFill>
                            <a:schemeClr val="tx1"/>
                          </a:solidFill>
                          <a:effectLst>
                            <a:outerShdw blurRad="38100" dist="38100" dir="2700000" algn="tl">
                              <a:srgbClr val="000000">
                                <a:alpha val="43137"/>
                              </a:srgbClr>
                            </a:outerShdw>
                          </a:effectLst>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noFill/>
                </a:ln>
                <a:effectLst/>
              </c:spPr>
              <c:txPr>
                <a:bodyPr rot="0" spcFirstLastPara="1" vertOverflow="ellipsis" vert="horz" wrap="square" lIns="38100" tIns="19050" rIns="38100" bIns="19050" anchor="b" anchorCtr="1">
                  <a:noAutofit/>
                </a:bodyPr>
                <a:lstStyle/>
                <a:p>
                  <a:pPr>
                    <a:defRPr sz="1400" b="0" i="0" u="sng"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4BC-4DE9-99D8-B349D2D85F0F}"/>
                </c:ext>
                <c:ext xmlns:c15="http://schemas.microsoft.com/office/drawing/2012/chart" uri="{CE6537A1-D6FC-4f65-9D91-7224C49458BB}">
                  <c15:layout>
                    <c:manualLayout>
                      <c:w val="0.31615355239948351"/>
                      <c:h val="0.154895616691411"/>
                    </c:manualLayout>
                  </c15:layout>
                  <c15:dlblFieldTable/>
                  <c15:showDataLabelsRange val="0"/>
                </c:ext>
              </c:extLst>
            </c:dLbl>
            <c:numFmt formatCode="#,##0.00" sourceLinked="0"/>
            <c:spPr>
              <a:noFill/>
              <a:ln>
                <a:noFill/>
              </a:ln>
              <a:effectLst/>
            </c:spPr>
            <c:txPr>
              <a:bodyPr rot="0" spcFirstLastPara="1" vertOverflow="ellipsis" vert="horz" wrap="square" lIns="38100" tIns="19050" rIns="38100" bIns="19050" anchor="b" anchorCtr="1">
                <a:spAutoFit/>
              </a:bodyPr>
              <a:lstStyle/>
              <a:p>
                <a:pPr>
                  <a:defRPr sz="1400" b="0" i="0" u="sng"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Аркуш1!$A$2:$A$3</c:f>
              <c:strCache>
                <c:ptCount val="2"/>
                <c:pt idx="0">
                  <c:v>факт 2021 рік</c:v>
                </c:pt>
                <c:pt idx="1">
                  <c:v>факт 2022 рік</c:v>
                </c:pt>
              </c:strCache>
            </c:strRef>
          </c:cat>
          <c:val>
            <c:numRef>
              <c:f>Аркуш1!$B$2:$B$3</c:f>
              <c:numCache>
                <c:formatCode>General</c:formatCode>
                <c:ptCount val="2"/>
                <c:pt idx="0">
                  <c:v>12789.9</c:v>
                </c:pt>
                <c:pt idx="1">
                  <c:v>8605.2999999999993</c:v>
                </c:pt>
              </c:numCache>
            </c:numRef>
          </c:val>
          <c:shape val="cylinder"/>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gapWidth val="150"/>
        <c:gapDepth val="0"/>
        <c:shape val="box"/>
        <c:axId val="346103872"/>
        <c:axId val="346105440"/>
        <c:axId val="0"/>
      </c:bar3DChart>
      <c:catAx>
        <c:axId val="3461038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uk-UA"/>
          </a:p>
        </c:txPr>
        <c:crossAx val="346105440"/>
        <c:crosses val="autoZero"/>
        <c:auto val="1"/>
        <c:lblAlgn val="ctr"/>
        <c:lblOffset val="100"/>
        <c:noMultiLvlLbl val="0"/>
      </c:catAx>
      <c:valAx>
        <c:axId val="34610544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34610387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uk-UA"/>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Аркуш1!$B$1</c:f>
              <c:strCache>
                <c:ptCount val="1"/>
                <c:pt idx="0">
                  <c:v>По галузі  </c:v>
                </c:pt>
              </c:strCache>
            </c:strRef>
          </c:tx>
          <c:spPr>
            <a:ln w="60325" cap="rnd">
              <a:solidFill>
                <a:srgbClr val="FF0000"/>
              </a:solidFill>
              <a:round/>
            </a:ln>
            <a:effectLst/>
          </c:spPr>
          <c:marker>
            <c:symbol val="none"/>
          </c:marker>
          <c:dPt>
            <c:idx val="1"/>
            <c:marker>
              <c:symbol val="none"/>
            </c:marker>
            <c:bubble3D val="0"/>
            <c:spPr>
              <a:ln w="60325" cap="rnd">
                <a:solidFill>
                  <a:srgbClr val="FF0000"/>
                </a:solidFill>
                <a:round/>
              </a:ln>
              <a:effectLst/>
            </c:spPr>
          </c:dPt>
          <c:dPt>
            <c:idx val="2"/>
            <c:marker>
              <c:symbol val="none"/>
            </c:marker>
            <c:bubble3D val="0"/>
            <c:spPr>
              <a:ln w="60325" cap="rnd">
                <a:solidFill>
                  <a:schemeClr val="tx1"/>
                </a:solidFill>
                <a:round/>
              </a:ln>
              <a:effectLst/>
            </c:spPr>
          </c:dPt>
          <c:dLbls>
            <c:dLbl>
              <c:idx val="0"/>
              <c:layout>
                <c:manualLayout>
                  <c:x val="-0.16141594154407785"/>
                  <c:y val="-0.35190695865834026"/>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4BEFF1D8-A570-46B9-8FE9-E651BC5BA30F}"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5B4-4CD2-9D5D-49D29E2424D8}"/>
                </c:ext>
                <c:ext xmlns:c15="http://schemas.microsoft.com/office/drawing/2012/chart" uri="{CE6537A1-D6FC-4f65-9D91-7224C49458BB}">
                  <c15:layout>
                    <c:manualLayout>
                      <c:w val="0.24907320489556314"/>
                      <c:h val="9.125794808328791E-2"/>
                    </c:manualLayout>
                  </c15:layout>
                  <c15:dlblFieldTable/>
                  <c15:showDataLabelsRange val="0"/>
                </c:ext>
              </c:extLst>
            </c:dLbl>
            <c:dLbl>
              <c:idx val="1"/>
              <c:layout>
                <c:manualLayout>
                  <c:x val="-0.175401514682368"/>
                  <c:y val="-0.31582392008123134"/>
                </c:manualLayout>
              </c:layout>
              <c:tx>
                <c:rich>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1E8C0AED-EB8D-49FE-B74E-BA84007E4E6A}" type="VALUE">
                      <a:rPr lang="uk-UA" sz="1000" smtClean="0">
                        <a:solidFill>
                          <a:schemeClr val="tx1"/>
                        </a:solidFill>
                      </a:rPr>
                      <a:pPr>
                        <a:defRPr sz="1000" b="1">
                          <a:solidFill>
                            <a:schemeClr val="tx1"/>
                          </a:solidFill>
                        </a:defRPr>
                      </a:pPr>
                      <a:t>[ЗНАЧЕНИЕ]</a:t>
                    </a:fld>
                    <a:r>
                      <a:rPr lang="uk-UA" sz="1000" dirty="0" smtClean="0">
                        <a:solidFill>
                          <a:schemeClr val="tx1"/>
                        </a:solidFill>
                      </a:rPr>
                      <a:t> </a:t>
                    </a:r>
                    <a:r>
                      <a:rPr lang="uk-UA" sz="1000" dirty="0" err="1" smtClean="0">
                        <a:solidFill>
                          <a:schemeClr val="tx1"/>
                        </a:solidFill>
                      </a:rPr>
                      <a:t>тис.грн</a:t>
                    </a:r>
                  </a:p>
                </c:rich>
              </c:tx>
              <c:numFmt formatCode="#,##0.00" sourceLinked="0"/>
              <c:spPr>
                <a:solidFill>
                  <a:schemeClr val="bg1"/>
                </a:solid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9DA-476F-BD7E-FB45FB64E5D5}"/>
                </c:ext>
                <c:ext xmlns:c15="http://schemas.microsoft.com/office/drawing/2012/chart" uri="{CE6537A1-D6FC-4f65-9D91-7224C49458BB}">
                  <c15:layout>
                    <c:manualLayout>
                      <c:w val="0.25929122951772787"/>
                      <c:h val="0.10766439387871631"/>
                    </c:manualLayout>
                  </c15:layout>
                  <c15:dlblFieldTable/>
                  <c15:showDataLabelsRange val="0"/>
                </c:ext>
              </c:extLst>
            </c:dLbl>
            <c:dLbl>
              <c:idx val="2"/>
              <c:layout>
                <c:manualLayout>
                  <c:x val="0.10326063469815729"/>
                  <c:y val="-4.3723662487113832E-2"/>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63EB40D8-E40C-448E-8AB4-4512097D0528}"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577062884846627"/>
                      <c:h val="0.10601492996504659"/>
                    </c:manualLayout>
                  </c15:layout>
                  <c15:dlblFieldTable/>
                  <c15:showDataLabelsRange val="0"/>
                </c:ext>
              </c:extLst>
            </c:dLbl>
            <c:dLbl>
              <c:idx val="3"/>
              <c:layout>
                <c:manualLayout>
                  <c:x val="-0.30836737485203131"/>
                  <c:y val="-6.8881881341349663E-2"/>
                </c:manualLayout>
              </c:layout>
              <c:tx>
                <c:rich>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fld id="{0F572F50-30B4-4069-A92C-4A30962B005B}" type="VALUE">
                      <a:rPr lang="uk-UA" smtClean="0">
                        <a:solidFill>
                          <a:schemeClr val="tx1"/>
                        </a:solidFill>
                      </a:rPr>
                      <a:pPr>
                        <a:defRPr sz="1000" b="1">
                          <a:solidFill>
                            <a:schemeClr val="tx1"/>
                          </a:solidFill>
                        </a:defRPr>
                      </a:pPr>
                      <a:t>[ЗНАЧЕНИЕ]</a:t>
                    </a:fld>
                    <a:r>
                      <a:rPr lang="uk-UA" dirty="0" smtClean="0">
                        <a:solidFill>
                          <a:schemeClr val="tx1"/>
                        </a:solidFill>
                      </a:rPr>
                      <a:t> </a:t>
                    </a:r>
                    <a:r>
                      <a:rPr lang="uk-UA" dirty="0" err="1" smtClean="0">
                        <a:solidFill>
                          <a:schemeClr val="tx1"/>
                        </a:solidFill>
                      </a:rPr>
                      <a:t>тис.грн</a:t>
                    </a:r>
                  </a:p>
                </c:rich>
              </c:tx>
              <c:numFmt formatCode="#,##0.00" sourceLinked="0"/>
              <c:spPr>
                <a:noFill/>
                <a:ln>
                  <a:solidFill>
                    <a:schemeClr val="tx1"/>
                  </a:solidFill>
                </a:ln>
                <a:effectLst/>
              </c:spPr>
              <c:txPr>
                <a:bodyPr rot="60000" spcFirstLastPara="1" vertOverflow="ellipsis"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0.24639005454513863"/>
                      <c:h val="0.10149264041887082"/>
                    </c:manualLayout>
                  </c15:layout>
                  <c15:dlblFieldTable/>
                  <c15:showDataLabelsRange val="0"/>
                </c:ext>
              </c:extLst>
            </c:dLbl>
            <c:numFmt formatCode="#,##0.00" sourceLinked="0"/>
            <c:spPr>
              <a:noFill/>
              <a:ln>
                <a:solidFill>
                  <a:schemeClr val="tx1"/>
                </a:solidFill>
              </a:ln>
              <a:effectLst/>
            </c:spPr>
            <c:txPr>
              <a:bodyPr rot="60000" spcFirstLastPara="1" vertOverflow="ellipsis"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15875">
                      <a:solidFill>
                        <a:schemeClr val="tx1"/>
                      </a:solidFill>
                    </a:ln>
                    <a:effectLst/>
                  </c:spPr>
                </c15:leaderLines>
              </c:ext>
            </c:extLst>
          </c:dLbls>
          <c:cat>
            <c:strRef>
              <c:f>Аркуш1!$A$2:$A$5</c:f>
              <c:strCache>
                <c:ptCount val="4"/>
                <c:pt idx="0">
                  <c:v>січень 2022 р.</c:v>
                </c:pt>
                <c:pt idx="1">
                  <c:v>лютий 2022 р.</c:v>
                </c:pt>
                <c:pt idx="2">
                  <c:v>березень 2022 р.</c:v>
                </c:pt>
                <c:pt idx="3">
                  <c:v>квітень 2022 р.</c:v>
                </c:pt>
              </c:strCache>
            </c:strRef>
          </c:cat>
          <c:val>
            <c:numRef>
              <c:f>Аркуш1!$B$2:$B$5</c:f>
              <c:numCache>
                <c:formatCode>General</c:formatCode>
                <c:ptCount val="4"/>
                <c:pt idx="0">
                  <c:v>2077.6</c:v>
                </c:pt>
                <c:pt idx="1">
                  <c:v>1149.7</c:v>
                </c:pt>
                <c:pt idx="2">
                  <c:v>4976.5</c:v>
                </c:pt>
                <c:pt idx="3">
                  <c:v>401.6</c:v>
                </c:pt>
              </c:numCache>
            </c:numRef>
          </c:val>
          <c:smooth val="0"/>
          <c:extLst xmlns:c16r2="http://schemas.microsoft.com/office/drawing/2015/06/chart">
            <c:ext xmlns:c16="http://schemas.microsoft.com/office/drawing/2014/chart" uri="{C3380CC4-5D6E-409C-BE32-E72D297353CC}">
              <c16:uniqueId val="{00000000-A880-4FD0-9E9A-4D3E5994F4AB}"/>
            </c:ext>
          </c:extLst>
        </c:ser>
        <c:dLbls>
          <c:showLegendKey val="0"/>
          <c:showVal val="1"/>
          <c:showCatName val="0"/>
          <c:showSerName val="0"/>
          <c:showPercent val="0"/>
          <c:showBubbleSize val="0"/>
        </c:dLbls>
        <c:smooth val="0"/>
        <c:axId val="346106616"/>
        <c:axId val="346099168"/>
      </c:lineChart>
      <c:catAx>
        <c:axId val="346106616"/>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1" i="0" u="none" strike="noStrike" kern="1200" cap="all" baseline="0">
                <a:solidFill>
                  <a:schemeClr val="tx1"/>
                </a:solidFill>
                <a:latin typeface="+mn-lt"/>
                <a:ea typeface="+mn-ea"/>
                <a:cs typeface="+mn-cs"/>
              </a:defRPr>
            </a:pPr>
            <a:endParaRPr lang="uk-UA"/>
          </a:p>
        </c:txPr>
        <c:crossAx val="346099168"/>
        <c:crosses val="autoZero"/>
        <c:auto val="1"/>
        <c:lblAlgn val="ctr"/>
        <c:lblOffset val="100"/>
        <c:noMultiLvlLbl val="0"/>
      </c:catAx>
      <c:valAx>
        <c:axId val="34609916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crossAx val="3461066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0.47493</cdr:x>
      <cdr:y>0.17699</cdr:y>
    </cdr:from>
    <cdr:to>
      <cdr:x>0.6146</cdr:x>
      <cdr:y>0.59547</cdr:y>
    </cdr:to>
    <cdr:cxnSp macro="">
      <cdr:nvCxnSpPr>
        <cdr:cNvPr id="3" name="Прямая со стрелкой 2"/>
        <cdr:cNvCxnSpPr/>
      </cdr:nvCxnSpPr>
      <cdr:spPr>
        <a:xfrm xmlns:a="http://schemas.openxmlformats.org/drawingml/2006/main">
          <a:off x="1958752" y="913656"/>
          <a:ext cx="576064" cy="2160240"/>
        </a:xfrm>
        <a:prstGeom xmlns:a="http://schemas.openxmlformats.org/drawingml/2006/main" prst="straightConnector1">
          <a:avLst/>
        </a:prstGeom>
        <a:ln xmlns:a="http://schemas.openxmlformats.org/drawingml/2006/main" w="3175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0.37065</cdr:x>
      <cdr:y>0.45024</cdr:y>
    </cdr:from>
    <cdr:to>
      <cdr:x>0.44058</cdr:x>
      <cdr:y>0.57238</cdr:y>
    </cdr:to>
    <cdr:cxnSp macro="">
      <cdr:nvCxnSpPr>
        <cdr:cNvPr id="4" name="Прямая со стрелкой 3"/>
        <cdr:cNvCxnSpPr/>
      </cdr:nvCxnSpPr>
      <cdr:spPr>
        <a:xfrm xmlns:a="http://schemas.openxmlformats.org/drawingml/2006/main" flipV="1">
          <a:off x="1526704" y="2389041"/>
          <a:ext cx="288032" cy="64807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0.61816</cdr:x>
      <cdr:y>0.21802</cdr:y>
    </cdr:from>
    <cdr:to>
      <cdr:x>0.68809</cdr:x>
      <cdr:y>0.35599</cdr:y>
    </cdr:to>
    <cdr:cxnSp macro="">
      <cdr:nvCxnSpPr>
        <cdr:cNvPr id="6" name="Прямая со стрелкой 5"/>
        <cdr:cNvCxnSpPr/>
      </cdr:nvCxnSpPr>
      <cdr:spPr>
        <a:xfrm xmlns:a="http://schemas.openxmlformats.org/drawingml/2006/main" flipV="1">
          <a:off x="2546203" y="1156828"/>
          <a:ext cx="288032" cy="73210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0.24828</cdr:x>
      <cdr:y>0.20846</cdr:y>
    </cdr:from>
    <cdr:to>
      <cdr:x>0.47027</cdr:x>
      <cdr:y>0.30345</cdr:y>
    </cdr:to>
    <cdr:sp macro="" textlink="">
      <cdr:nvSpPr>
        <cdr:cNvPr id="7" name="TextBox 6"/>
        <cdr:cNvSpPr txBox="1"/>
      </cdr:nvSpPr>
      <cdr:spPr>
        <a:xfrm xmlns:a="http://schemas.openxmlformats.org/drawingml/2006/main">
          <a:off x="1022648" y="1106111"/>
          <a:ext cx="914400" cy="5040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1323,2 </a:t>
          </a:r>
          <a:r>
            <a:rPr lang="en-US" sz="1600" b="1" dirty="0" err="1" smtClean="0"/>
            <a:t>тис.грн</a:t>
          </a:r>
          <a:endParaRPr lang="uk-UA" sz="16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6661" tIns="48331" rIns="96661" bIns="48331" rtlCol="0"/>
          <a:lstStyle>
            <a:lvl1pPr algn="l">
              <a:defRPr sz="1300"/>
            </a:lvl1pPr>
          </a:lstStyle>
          <a:p>
            <a:endParaRPr lang="ru-RU" dirty="0"/>
          </a:p>
        </p:txBody>
      </p:sp>
      <p:sp>
        <p:nvSpPr>
          <p:cNvPr id="3" name="Дата 2"/>
          <p:cNvSpPr>
            <a:spLocks noGrp="1"/>
          </p:cNvSpPr>
          <p:nvPr>
            <p:ph type="dt" idx="1"/>
          </p:nvPr>
        </p:nvSpPr>
        <p:spPr>
          <a:xfrm>
            <a:off x="3850443" y="0"/>
            <a:ext cx="2945659" cy="496332"/>
          </a:xfrm>
          <a:prstGeom prst="rect">
            <a:avLst/>
          </a:prstGeom>
        </p:spPr>
        <p:txBody>
          <a:bodyPr vert="horz" lIns="96661" tIns="48331" rIns="96661" bIns="48331" rtlCol="0"/>
          <a:lstStyle>
            <a:lvl1pPr algn="r">
              <a:defRPr sz="1300"/>
            </a:lvl1pPr>
          </a:lstStyle>
          <a:p>
            <a:fld id="{811F599F-585B-4E83-82BA-A31959669AFB}" type="datetimeFigureOut">
              <a:rPr lang="ru-RU" smtClean="0"/>
              <a:pPr/>
              <a:t>25.05.2022</a:t>
            </a:fld>
            <a:endParaRPr lang="ru-RU" dirty="0"/>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6661" tIns="48331" rIns="96661" bIns="48331" rtlCol="0" anchor="ctr"/>
          <a:lstStyle/>
          <a:p>
            <a:endParaRPr lang="ru-RU" dirty="0"/>
          </a:p>
        </p:txBody>
      </p:sp>
      <p:sp>
        <p:nvSpPr>
          <p:cNvPr id="5" name="Заметки 4"/>
          <p:cNvSpPr>
            <a:spLocks noGrp="1"/>
          </p:cNvSpPr>
          <p:nvPr>
            <p:ph type="body" sz="quarter" idx="3"/>
          </p:nvPr>
        </p:nvSpPr>
        <p:spPr>
          <a:xfrm>
            <a:off x="679768" y="4715153"/>
            <a:ext cx="5438140" cy="4466987"/>
          </a:xfrm>
          <a:prstGeom prst="rect">
            <a:avLst/>
          </a:prstGeom>
        </p:spPr>
        <p:txBody>
          <a:bodyPr vert="horz" lIns="96661" tIns="48331" rIns="96661" bIns="48331"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45659" cy="496332"/>
          </a:xfrm>
          <a:prstGeom prst="rect">
            <a:avLst/>
          </a:prstGeom>
        </p:spPr>
        <p:txBody>
          <a:bodyPr vert="horz" lIns="96661" tIns="48331" rIns="96661" bIns="48331" rtlCol="0" anchor="b"/>
          <a:lstStyle>
            <a:lvl1pPr algn="l">
              <a:defRPr sz="1300"/>
            </a:lvl1pPr>
          </a:lstStyle>
          <a:p>
            <a:endParaRPr lang="ru-RU" dirty="0"/>
          </a:p>
        </p:txBody>
      </p:sp>
      <p:sp>
        <p:nvSpPr>
          <p:cNvPr id="7" name="Номер слайда 6"/>
          <p:cNvSpPr>
            <a:spLocks noGrp="1"/>
          </p:cNvSpPr>
          <p:nvPr>
            <p:ph type="sldNum" sz="quarter" idx="5"/>
          </p:nvPr>
        </p:nvSpPr>
        <p:spPr>
          <a:xfrm>
            <a:off x="3850443" y="9428584"/>
            <a:ext cx="2945659" cy="496332"/>
          </a:xfrm>
          <a:prstGeom prst="rect">
            <a:avLst/>
          </a:prstGeom>
        </p:spPr>
        <p:txBody>
          <a:bodyPr vert="horz" lIns="96661" tIns="48331" rIns="96661" bIns="48331" rtlCol="0" anchor="b"/>
          <a:lstStyle>
            <a:lvl1pPr algn="r">
              <a:defRPr sz="1300"/>
            </a:lvl1pPr>
          </a:lstStyle>
          <a:p>
            <a:fld id="{4BF8F110-C051-42EF-A514-49FB5CD41947}" type="slidenum">
              <a:rPr lang="ru-RU" smtClean="0"/>
              <a:pPr/>
              <a:t>‹#›</a:t>
            </a:fld>
            <a:endParaRPr lang="ru-RU" dirty="0"/>
          </a:p>
        </p:txBody>
      </p:sp>
    </p:spTree>
    <p:extLst>
      <p:ext uri="{BB962C8B-B14F-4D97-AF65-F5344CB8AC3E}">
        <p14:creationId xmlns:p14="http://schemas.microsoft.com/office/powerpoint/2010/main" val="2599764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BF8F110-C051-42EF-A514-49FB5CD41947}" type="slidenum">
              <a:rPr lang="ru-RU" smtClean="0"/>
              <a:pPr/>
              <a:t>1</a:t>
            </a:fld>
            <a:endParaRPr lang="ru-RU" dirty="0"/>
          </a:p>
        </p:txBody>
      </p:sp>
    </p:spTree>
    <p:extLst>
      <p:ext uri="{BB962C8B-B14F-4D97-AF65-F5344CB8AC3E}">
        <p14:creationId xmlns:p14="http://schemas.microsoft.com/office/powerpoint/2010/main" val="3906887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380048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227765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3093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1872939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51498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244117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1400500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33451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351791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387249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229675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253113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2144988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411699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77931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25.05.2022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81519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pPr/>
              <a:t>25.05.2022</a:t>
            </a:fld>
            <a:endParaRPr lang="ru-RU"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2156009389"/>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6496">
              <a:srgbClr val="00FFFF"/>
            </a:gs>
            <a:gs pos="33000">
              <a:srgbClr val="00FFFF"/>
            </a:gs>
            <a:gs pos="72000">
              <a:schemeClr val="accent1">
                <a:tint val="44500"/>
                <a:satMod val="160000"/>
              </a:schemeClr>
            </a:gs>
            <a:gs pos="96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4" name="Овал 43"/>
          <p:cNvSpPr/>
          <p:nvPr/>
        </p:nvSpPr>
        <p:spPr>
          <a:xfrm>
            <a:off x="-7846345" y="4414363"/>
            <a:ext cx="3096344" cy="45295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dirty="0">
              <a:solidFill>
                <a:schemeClr val="tx1"/>
              </a:solidFill>
              <a:latin typeface="Arial" panose="020B0604020202020204" pitchFamily="34" charset="0"/>
              <a:cs typeface="Arial" panose="020B0604020202020204" pitchFamily="34" charset="0"/>
            </a:endParaRPr>
          </a:p>
        </p:txBody>
      </p:sp>
      <p:sp>
        <p:nvSpPr>
          <p:cNvPr id="15" name="Прямоугольник 14"/>
          <p:cNvSpPr/>
          <p:nvPr/>
        </p:nvSpPr>
        <p:spPr>
          <a:xfrm>
            <a:off x="251520" y="404664"/>
            <a:ext cx="8676580" cy="3046988"/>
          </a:xfrm>
          <a:prstGeom prst="rect">
            <a:avLst/>
          </a:prstGeom>
        </p:spPr>
        <p:txBody>
          <a:bodyPr wrap="square">
            <a:spAutoFit/>
          </a:bodyPr>
          <a:lstStyle/>
          <a:p>
            <a:pPr algn="ctr"/>
            <a:r>
              <a:rPr lang="uk-UA" sz="4800" b="1" dirty="0" smtClean="0">
                <a:latin typeface="Monotype Corsiva" panose="03010101010201010101" pitchFamily="66" charset="0"/>
              </a:rPr>
              <a:t>Виконання </a:t>
            </a:r>
            <a:r>
              <a:rPr lang="uk-UA" sz="4800" b="1" dirty="0">
                <a:latin typeface="Monotype Corsiva" panose="03010101010201010101" pitchFamily="66" charset="0"/>
              </a:rPr>
              <a:t>бюджету Фонтанської сільської </a:t>
            </a:r>
            <a:r>
              <a:rPr lang="uk-UA" sz="4800" b="1" dirty="0" smtClean="0">
                <a:latin typeface="Monotype Corsiva" panose="03010101010201010101" pitchFamily="66" charset="0"/>
              </a:rPr>
              <a:t>територіальної </a:t>
            </a:r>
            <a:r>
              <a:rPr lang="uk-UA" sz="4800" b="1" dirty="0">
                <a:latin typeface="Monotype Corsiva" panose="03010101010201010101" pitchFamily="66" charset="0"/>
              </a:rPr>
              <a:t>громада </a:t>
            </a:r>
            <a:endParaRPr lang="uk-UA" sz="4800" b="1" dirty="0" smtClean="0">
              <a:latin typeface="Monotype Corsiva" panose="03010101010201010101" pitchFamily="66" charset="0"/>
            </a:endParaRPr>
          </a:p>
          <a:p>
            <a:pPr algn="ctr"/>
            <a:r>
              <a:rPr lang="uk-UA" sz="4800" b="1" dirty="0" smtClean="0">
                <a:latin typeface="Monotype Corsiva" panose="03010101010201010101" pitchFamily="66" charset="0"/>
              </a:rPr>
              <a:t>Одеського </a:t>
            </a:r>
            <a:r>
              <a:rPr lang="uk-UA" sz="4800" b="1" dirty="0">
                <a:latin typeface="Monotype Corsiva" panose="03010101010201010101" pitchFamily="66" charset="0"/>
              </a:rPr>
              <a:t>району Одеської області</a:t>
            </a:r>
            <a:br>
              <a:rPr lang="uk-UA" sz="4800" b="1" dirty="0">
                <a:latin typeface="Monotype Corsiva" panose="03010101010201010101" pitchFamily="66" charset="0"/>
              </a:rPr>
            </a:br>
            <a:r>
              <a:rPr lang="uk-UA" sz="4800" b="1" dirty="0">
                <a:latin typeface="Monotype Corsiva" panose="03010101010201010101" pitchFamily="66" charset="0"/>
              </a:rPr>
              <a:t>за </a:t>
            </a:r>
            <a:r>
              <a:rPr lang="uk-UA" sz="4800" b="1" dirty="0" smtClean="0">
                <a:latin typeface="Monotype Corsiva" panose="03010101010201010101" pitchFamily="66" charset="0"/>
              </a:rPr>
              <a:t>січень –квітень 2022 </a:t>
            </a:r>
            <a:r>
              <a:rPr lang="uk-UA" sz="4800" b="1" dirty="0">
                <a:latin typeface="Monotype Corsiva" panose="03010101010201010101" pitchFamily="66" charset="0"/>
              </a:rPr>
              <a:t>року</a:t>
            </a:r>
            <a:endParaRPr lang="en-US" sz="4800" dirty="0"/>
          </a:p>
        </p:txBody>
      </p:sp>
      <p:pic>
        <p:nvPicPr>
          <p:cNvPr id="31" name="Рисунок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6115" y="4437112"/>
            <a:ext cx="1527793" cy="2130869"/>
          </a:xfrm>
          <a:prstGeom prst="rect">
            <a:avLst/>
          </a:prstGeom>
        </p:spPr>
      </p:pic>
      <p:sp>
        <p:nvSpPr>
          <p:cNvPr id="2" name="TextBox 1"/>
          <p:cNvSpPr txBox="1"/>
          <p:nvPr/>
        </p:nvSpPr>
        <p:spPr>
          <a:xfrm>
            <a:off x="827584" y="6741368"/>
            <a:ext cx="184731"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2097535962"/>
      </p:ext>
    </p:extLst>
  </p:cSld>
  <p:clrMapOvr>
    <a:masterClrMapping/>
  </p:clrMapOvr>
  <mc:AlternateContent xmlns:mc="http://schemas.openxmlformats.org/markup-compatibility/2006" xmlns:p14="http://schemas.microsoft.com/office/powerpoint/2010/main">
    <mc:Choice Requires="p14">
      <p:transition spd="slow" p14:dur="2000" advTm="33418"/>
    </mc:Choice>
    <mc:Fallback xmlns="">
      <p:transition spd="slow" advTm="3341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8" y="609600"/>
            <a:ext cx="8141111" cy="845574"/>
          </a:xfrm>
        </p:spPr>
        <p:txBody>
          <a:bodyPr>
            <a:normAutofit/>
          </a:bodyPr>
          <a:lstStyle/>
          <a:p>
            <a:pPr algn="ctr"/>
            <a:r>
              <a:rPr lang="uk-UA" sz="1800" b="1" dirty="0">
                <a:solidFill>
                  <a:schemeClr val="tx1"/>
                </a:solidFill>
                <a:latin typeface="Times New Roman" panose="02020603050405020304" pitchFamily="18" charset="0"/>
                <a:cs typeface="Times New Roman" panose="02020603050405020304" pitchFamily="18" charset="0"/>
              </a:rPr>
              <a:t>Динаміка помісячного надходження до загального фонду бюджету за січень- </a:t>
            </a:r>
            <a:r>
              <a:rPr lang="uk-UA" sz="1800" b="1" dirty="0" smtClean="0">
                <a:solidFill>
                  <a:schemeClr val="tx1"/>
                </a:solidFill>
                <a:latin typeface="Times New Roman" panose="02020603050405020304" pitchFamily="18" charset="0"/>
                <a:cs typeface="Times New Roman" panose="02020603050405020304" pitchFamily="18" charset="0"/>
              </a:rPr>
              <a:t>квітень </a:t>
            </a:r>
            <a:r>
              <a:rPr lang="uk-UA" sz="1800" b="1" dirty="0">
                <a:solidFill>
                  <a:schemeClr val="tx1"/>
                </a:solidFill>
                <a:latin typeface="Times New Roman" panose="02020603050405020304" pitchFamily="18" charset="0"/>
                <a:cs typeface="Times New Roman" panose="02020603050405020304" pitchFamily="18" charset="0"/>
              </a:rPr>
              <a:t>2022 року в порівнянні з відповідним періодом </a:t>
            </a:r>
            <a:r>
              <a:rPr lang="uk-UA" sz="1800" b="1" dirty="0" smtClean="0">
                <a:solidFill>
                  <a:schemeClr val="tx1"/>
                </a:solidFill>
                <a:latin typeface="Times New Roman" panose="02020603050405020304" pitchFamily="18" charset="0"/>
                <a:cs typeface="Times New Roman" panose="02020603050405020304" pitchFamily="18" charset="0"/>
              </a:rPr>
              <a:t>2021 </a:t>
            </a:r>
            <a:r>
              <a:rPr lang="uk-UA" sz="1800" b="1" dirty="0">
                <a:solidFill>
                  <a:schemeClr val="tx1"/>
                </a:solidFill>
                <a:latin typeface="Times New Roman" panose="02020603050405020304" pitchFamily="18" charset="0"/>
                <a:cs typeface="Times New Roman" panose="02020603050405020304" pitchFamily="18" charset="0"/>
              </a:rPr>
              <a:t>року </a:t>
            </a:r>
            <a:endParaRPr lang="uk-UA" sz="1800"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171598077"/>
              </p:ext>
            </p:extLst>
          </p:nvPr>
        </p:nvGraphicFramePr>
        <p:xfrm>
          <a:off x="726599" y="1848464"/>
          <a:ext cx="8024110" cy="2910348"/>
        </p:xfrm>
        <a:graphic>
          <a:graphicData uri="http://schemas.openxmlformats.org/drawingml/2006/table">
            <a:tbl>
              <a:tblPr firstRow="1" firstCol="1" bandRow="1">
                <a:tableStyleId>{5C22544A-7EE6-4342-B048-85BDC9FD1C3A}</a:tableStyleId>
              </a:tblPr>
              <a:tblGrid>
                <a:gridCol w="1639155"/>
                <a:gridCol w="1636655"/>
                <a:gridCol w="1636655"/>
                <a:gridCol w="1723321"/>
                <a:gridCol w="1388324"/>
              </a:tblGrid>
              <a:tr h="500613">
                <a:tc>
                  <a:txBody>
                    <a:bodyPr/>
                    <a:lstStyle/>
                    <a:p>
                      <a:pPr algn="ctr">
                        <a:lnSpc>
                          <a:spcPct val="107000"/>
                        </a:lnSpc>
                        <a:spcAft>
                          <a:spcPts val="0"/>
                        </a:spcAft>
                      </a:pPr>
                      <a:r>
                        <a:rPr lang="uk-UA" sz="1400" dirty="0">
                          <a:effectLst/>
                          <a:latin typeface="Times New Roman" panose="02020603050405020304" pitchFamily="18" charset="0"/>
                          <a:cs typeface="Times New Roman" panose="02020603050405020304" pitchFamily="18" charset="0"/>
                        </a:rPr>
                        <a:t>Період</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400" dirty="0">
                          <a:effectLst/>
                          <a:latin typeface="Times New Roman" panose="02020603050405020304" pitchFamily="18" charset="0"/>
                          <a:cs typeface="Times New Roman" panose="02020603050405020304" pitchFamily="18" charset="0"/>
                        </a:rPr>
                        <a:t>2021рік </a:t>
                      </a:r>
                      <a:endParaRPr lang="uk-UA" sz="14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400" dirty="0" smtClean="0">
                          <a:effectLst/>
                          <a:latin typeface="Times New Roman" panose="02020603050405020304" pitchFamily="18" charset="0"/>
                          <a:cs typeface="Times New Roman" panose="02020603050405020304" pitchFamily="18" charset="0"/>
                        </a:rPr>
                        <a:t>( </a:t>
                      </a:r>
                      <a:r>
                        <a:rPr lang="uk-UA" sz="1400" dirty="0" err="1">
                          <a:effectLst/>
                          <a:latin typeface="Times New Roman" panose="02020603050405020304" pitchFamily="18" charset="0"/>
                          <a:cs typeface="Times New Roman" panose="02020603050405020304" pitchFamily="18" charset="0"/>
                        </a:rPr>
                        <a:t>тис.грн</a:t>
                      </a:r>
                      <a:r>
                        <a:rPr lang="uk-UA" sz="1400" dirty="0">
                          <a:effectLst/>
                          <a:latin typeface="Times New Roman" panose="02020603050405020304" pitchFamily="18" charset="0"/>
                          <a:cs typeface="Times New Roman" panose="02020603050405020304" pitchFamily="18" charset="0"/>
                        </a:rPr>
                        <a:t>.)</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400" dirty="0">
                          <a:effectLst/>
                          <a:latin typeface="Times New Roman" panose="02020603050405020304" pitchFamily="18" charset="0"/>
                          <a:cs typeface="Times New Roman" panose="02020603050405020304" pitchFamily="18" charset="0"/>
                        </a:rPr>
                        <a:t>2022рік </a:t>
                      </a:r>
                      <a:endParaRPr lang="uk-UA" sz="14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400" dirty="0" smtClean="0">
                          <a:effectLst/>
                          <a:latin typeface="Times New Roman" panose="02020603050405020304" pitchFamily="18" charset="0"/>
                          <a:cs typeface="Times New Roman" panose="02020603050405020304" pitchFamily="18" charset="0"/>
                        </a:rPr>
                        <a:t>( </a:t>
                      </a:r>
                      <a:r>
                        <a:rPr lang="uk-UA" sz="1400" dirty="0" err="1">
                          <a:effectLst/>
                          <a:latin typeface="Times New Roman" panose="02020603050405020304" pitchFamily="18" charset="0"/>
                          <a:cs typeface="Times New Roman" panose="02020603050405020304" pitchFamily="18" charset="0"/>
                        </a:rPr>
                        <a:t>тис.грн</a:t>
                      </a:r>
                      <a:r>
                        <a:rPr lang="uk-UA" sz="1400" dirty="0">
                          <a:effectLst/>
                          <a:latin typeface="Times New Roman" panose="02020603050405020304" pitchFamily="18" charset="0"/>
                          <a:cs typeface="Times New Roman" panose="02020603050405020304" pitchFamily="18" charset="0"/>
                        </a:rPr>
                        <a:t>.)</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400">
                          <a:effectLst/>
                          <a:latin typeface="Times New Roman" panose="02020603050405020304" pitchFamily="18" charset="0"/>
                          <a:cs typeface="Times New Roman" panose="02020603050405020304" pitchFamily="18" charset="0"/>
                        </a:rPr>
                        <a:t>Відхилення</a:t>
                      </a:r>
                    </a:p>
                    <a:p>
                      <a:pPr algn="ctr">
                        <a:lnSpc>
                          <a:spcPct val="107000"/>
                        </a:lnSpc>
                        <a:spcAft>
                          <a:spcPts val="0"/>
                        </a:spcAft>
                      </a:pPr>
                      <a:r>
                        <a:rPr lang="uk-UA" sz="1400">
                          <a:effectLst/>
                          <a:latin typeface="Times New Roman" panose="02020603050405020304" pitchFamily="18" charset="0"/>
                          <a:cs typeface="Times New Roman" panose="02020603050405020304" pitchFamily="18" charset="0"/>
                        </a:rPr>
                        <a:t> </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400">
                          <a:effectLst/>
                          <a:latin typeface="Times New Roman" panose="02020603050405020304" pitchFamily="18" charset="0"/>
                          <a:cs typeface="Times New Roman" panose="02020603050405020304" pitchFamily="18" charset="0"/>
                        </a:rPr>
                        <a:t>Темп росту до минулого року </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81947">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січень</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11445,8</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16110,8</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+4665,0</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140,8</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81947">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лютий </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15584,7</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16259,7</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+675,0</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104,3</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81947">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березень</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16459,4</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12802,3</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-3657,1</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77,8</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81947">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квітень</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16390,3</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10263,1</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-6127,2</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62,6</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81947">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Всього</a:t>
                      </a:r>
                      <a:endParaRPr lang="uk-U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b="1" dirty="0">
                          <a:effectLst/>
                          <a:latin typeface="Times New Roman" panose="02020603050405020304" pitchFamily="18" charset="0"/>
                          <a:cs typeface="Times New Roman" panose="02020603050405020304" pitchFamily="18" charset="0"/>
                        </a:rPr>
                        <a:t>59880,2</a:t>
                      </a:r>
                      <a:endParaRPr lang="uk-UA"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b="1" dirty="0">
                          <a:effectLst/>
                          <a:latin typeface="Times New Roman" panose="02020603050405020304" pitchFamily="18" charset="0"/>
                          <a:cs typeface="Times New Roman" panose="02020603050405020304" pitchFamily="18" charset="0"/>
                        </a:rPr>
                        <a:t>55435,9</a:t>
                      </a:r>
                      <a:endParaRPr lang="uk-UA"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b="1" dirty="0">
                          <a:effectLst/>
                          <a:latin typeface="Times New Roman" panose="02020603050405020304" pitchFamily="18" charset="0"/>
                          <a:cs typeface="Times New Roman" panose="02020603050405020304" pitchFamily="18" charset="0"/>
                        </a:rPr>
                        <a:t>-4444,3</a:t>
                      </a:r>
                      <a:endParaRPr lang="uk-UA"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b="1" dirty="0">
                          <a:effectLst/>
                          <a:latin typeface="Times New Roman" panose="02020603050405020304" pitchFamily="18" charset="0"/>
                          <a:cs typeface="Times New Roman" panose="02020603050405020304" pitchFamily="18" charset="0"/>
                        </a:rPr>
                        <a:t>92,6</a:t>
                      </a:r>
                      <a:endParaRPr lang="uk-UA"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AutoShape 2" descr="Концепция финансов и бухгалтерского учета Стоковая Картинк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5" name="Рисунок 4"/>
          <p:cNvPicPr>
            <a:picLocks noChangeAspect="1"/>
          </p:cNvPicPr>
          <p:nvPr/>
        </p:nvPicPr>
        <p:blipFill>
          <a:blip r:embed="rId2"/>
          <a:stretch>
            <a:fillRect/>
          </a:stretch>
        </p:blipFill>
        <p:spPr>
          <a:xfrm>
            <a:off x="3333136" y="5063613"/>
            <a:ext cx="2625214" cy="1602658"/>
          </a:xfrm>
          <a:prstGeom prst="rect">
            <a:avLst/>
          </a:prstGeom>
        </p:spPr>
      </p:pic>
    </p:spTree>
    <p:extLst>
      <p:ext uri="{BB962C8B-B14F-4D97-AF65-F5344CB8AC3E}">
        <p14:creationId xmlns:p14="http://schemas.microsoft.com/office/powerpoint/2010/main" val="2521574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56A018A-1184-45ED-B713-141CA35966B6}"/>
              </a:ext>
            </a:extLst>
          </p:cNvPr>
          <p:cNvSpPr>
            <a:spLocks noGrp="1"/>
          </p:cNvSpPr>
          <p:nvPr>
            <p:ph type="title"/>
          </p:nvPr>
        </p:nvSpPr>
        <p:spPr>
          <a:xfrm>
            <a:off x="1480989" y="46182"/>
            <a:ext cx="6043339" cy="862538"/>
          </a:xfrm>
        </p:spPr>
        <p:txBody>
          <a:bodyPr>
            <a:normAutofit/>
          </a:bodyPr>
          <a:lstStyle/>
          <a:p>
            <a:pPr algn="ctr">
              <a:lnSpc>
                <a:spcPct val="107000"/>
              </a:lnSpc>
            </a:pPr>
            <a:r>
              <a:rPr lang="uk-UA" sz="2000" b="1" dirty="0" smtClean="0">
                <a:solidFill>
                  <a:schemeClr val="tx1"/>
                </a:solidFill>
                <a:latin typeface="Times New Roman" panose="02020603050405020304" pitchFamily="18" charset="0"/>
                <a:cs typeface="Times New Roman" panose="02020603050405020304" pitchFamily="18" charset="0"/>
              </a:rPr>
              <a:t>Динаміка податкового боргу до бюджету громади за січень- квітень 2022 року </a:t>
            </a:r>
            <a:endParaRPr lang="uk-UA"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1" name="Місце для вмісту 20">
            <a:extLst>
              <a:ext uri="{FF2B5EF4-FFF2-40B4-BE49-F238E27FC236}">
                <a16:creationId xmlns="" xmlns:a16="http://schemas.microsoft.com/office/drawing/2014/main" id="{E099A5F0-DBE7-4823-8E9E-A5AA94FD2079}"/>
              </a:ext>
            </a:extLst>
          </p:cNvPr>
          <p:cNvGraphicFramePr>
            <a:graphicFrameLocks noGrp="1"/>
          </p:cNvGraphicFramePr>
          <p:nvPr>
            <p:ph sz="half" idx="1"/>
            <p:extLst>
              <p:ext uri="{D42A27DB-BD31-4B8C-83A1-F6EECF244321}">
                <p14:modId xmlns:p14="http://schemas.microsoft.com/office/powerpoint/2010/main" val="1618263073"/>
              </p:ext>
            </p:extLst>
          </p:nvPr>
        </p:nvGraphicFramePr>
        <p:xfrm>
          <a:off x="381000" y="1219200"/>
          <a:ext cx="4551040" cy="530614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12936" y="3501008"/>
            <a:ext cx="1038783" cy="584775"/>
          </a:xfrm>
          <a:prstGeom prst="rect">
            <a:avLst/>
          </a:prstGeom>
          <a:noFill/>
        </p:spPr>
        <p:txBody>
          <a:bodyPr wrap="square" rtlCol="0">
            <a:spAutoFit/>
          </a:bodyPr>
          <a:lstStyle/>
          <a:p>
            <a:r>
              <a:rPr lang="en-US" sz="1600" b="1" dirty="0" smtClean="0"/>
              <a:t>989,0 </a:t>
            </a:r>
            <a:r>
              <a:rPr lang="en-US" sz="1600" b="1" dirty="0" err="1" smtClean="0"/>
              <a:t>тис.грн</a:t>
            </a:r>
            <a:endParaRPr lang="uk-UA" sz="1600" b="1" dirty="0"/>
          </a:p>
        </p:txBody>
      </p:sp>
      <p:sp>
        <p:nvSpPr>
          <p:cNvPr id="4" name="TextBox 3"/>
          <p:cNvSpPr txBox="1"/>
          <p:nvPr/>
        </p:nvSpPr>
        <p:spPr>
          <a:xfrm>
            <a:off x="5220072" y="1219200"/>
            <a:ext cx="3816424" cy="3754874"/>
          </a:xfrm>
          <a:prstGeom prst="rect">
            <a:avLst/>
          </a:prstGeom>
          <a:noFill/>
        </p:spPr>
        <p:txBody>
          <a:bodyPr wrap="square" rtlCol="0">
            <a:spAutoFit/>
          </a:bodyPr>
          <a:lstStyle/>
          <a:p>
            <a:r>
              <a:rPr lang="uk-UA" sz="1400" dirty="0" smtClean="0">
                <a:latin typeface="Times New Roman" panose="02020603050405020304" pitchFamily="18" charset="0"/>
                <a:cs typeface="Times New Roman" panose="02020603050405020304" pitchFamily="18" charset="0"/>
              </a:rPr>
              <a:t>Податковий борг станом на 01.05.2022 року складає </a:t>
            </a:r>
            <a:r>
              <a:rPr lang="uk-UA" sz="1400" b="1" i="1" dirty="0" smtClean="0">
                <a:latin typeface="Times New Roman" panose="02020603050405020304" pitchFamily="18" charset="0"/>
                <a:cs typeface="Times New Roman" panose="02020603050405020304" pitchFamily="18" charset="0"/>
              </a:rPr>
              <a:t>22 227,4 тис. грн., </a:t>
            </a:r>
            <a:r>
              <a:rPr lang="uk-UA" sz="1400" dirty="0" smtClean="0">
                <a:latin typeface="Times New Roman" panose="02020603050405020304" pitchFamily="18" charset="0"/>
                <a:cs typeface="Times New Roman" panose="02020603050405020304" pitchFamily="18" charset="0"/>
              </a:rPr>
              <a:t>в тому числі </a:t>
            </a:r>
          </a:p>
          <a:p>
            <a:r>
              <a:rPr lang="uk-UA" sz="1400" dirty="0" smtClean="0">
                <a:latin typeface="Times New Roman" panose="02020603050405020304" pitchFamily="18" charset="0"/>
                <a:cs typeface="Times New Roman" panose="02020603050405020304" pitchFamily="18" charset="0"/>
              </a:rPr>
              <a:t>-</a:t>
            </a:r>
            <a:r>
              <a:rPr lang="uk-UA" sz="1400" dirty="0">
                <a:latin typeface="Times New Roman" panose="02020603050405020304" pitchFamily="18" charset="0"/>
                <a:cs typeface="Times New Roman" panose="02020603050405020304" pitchFamily="18" charset="0"/>
              </a:rPr>
              <a:t>п</a:t>
            </a:r>
            <a:r>
              <a:rPr lang="uk-UA" sz="1400" dirty="0" smtClean="0">
                <a:latin typeface="Times New Roman" panose="02020603050405020304" pitchFamily="18" charset="0"/>
                <a:cs typeface="Times New Roman" panose="02020603050405020304" pitchFamily="18" charset="0"/>
              </a:rPr>
              <a:t>лата за землю </a:t>
            </a:r>
            <a:r>
              <a:rPr lang="uk-UA" sz="1400" dirty="0" smtClean="0">
                <a:solidFill>
                  <a:srgbClr val="FF0000"/>
                </a:solidFill>
                <a:latin typeface="Times New Roman" panose="02020603050405020304" pitchFamily="18" charset="0"/>
                <a:cs typeface="Times New Roman" panose="02020603050405020304" pitchFamily="18" charset="0"/>
              </a:rPr>
              <a:t>4109,2</a:t>
            </a:r>
            <a:r>
              <a:rPr lang="uk-UA" sz="1400" dirty="0" smtClean="0">
                <a:latin typeface="Times New Roman" panose="02020603050405020304" pitchFamily="18" charset="0"/>
                <a:cs typeface="Times New Roman" panose="02020603050405020304" pitchFamily="18" charset="0"/>
              </a:rPr>
              <a:t>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a:t>
            </a:r>
          </a:p>
          <a:p>
            <a:r>
              <a:rPr lang="uk-UA" sz="1400" dirty="0" smtClean="0">
                <a:latin typeface="Times New Roman" panose="02020603050405020304" pitchFamily="18" charset="0"/>
                <a:cs typeface="Times New Roman" panose="02020603050405020304" pitchFamily="18" charset="0"/>
              </a:rPr>
              <a:t>-податок на нерухоме майно </a:t>
            </a:r>
            <a:r>
              <a:rPr lang="uk-UA" sz="1400" dirty="0" smtClean="0">
                <a:solidFill>
                  <a:srgbClr val="FF0000"/>
                </a:solidFill>
                <a:latin typeface="Times New Roman" panose="02020603050405020304" pitchFamily="18" charset="0"/>
                <a:cs typeface="Times New Roman" panose="02020603050405020304" pitchFamily="18" charset="0"/>
              </a:rPr>
              <a:t>3921,9</a:t>
            </a:r>
            <a:r>
              <a:rPr lang="uk-UA" sz="1400" dirty="0" smtClean="0">
                <a:latin typeface="Times New Roman" panose="02020603050405020304" pitchFamily="18" charset="0"/>
                <a:cs typeface="Times New Roman" panose="02020603050405020304" pitchFamily="18" charset="0"/>
              </a:rPr>
              <a:t>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a:t>
            </a:r>
          </a:p>
          <a:p>
            <a:r>
              <a:rPr lang="uk-UA" sz="1400" dirty="0" smtClean="0">
                <a:latin typeface="Times New Roman" panose="02020603050405020304" pitchFamily="18" charset="0"/>
                <a:cs typeface="Times New Roman" panose="02020603050405020304" pitchFamily="18" charset="0"/>
              </a:rPr>
              <a:t>-акцизний податок </a:t>
            </a:r>
            <a:r>
              <a:rPr lang="uk-UA" sz="1400" dirty="0" smtClean="0">
                <a:solidFill>
                  <a:srgbClr val="FF0000"/>
                </a:solidFill>
                <a:latin typeface="Times New Roman" panose="02020603050405020304" pitchFamily="18" charset="0"/>
                <a:cs typeface="Times New Roman" panose="02020603050405020304" pitchFamily="18" charset="0"/>
              </a:rPr>
              <a:t>11304,9</a:t>
            </a:r>
            <a:r>
              <a:rPr lang="uk-UA" sz="1400" dirty="0" smtClean="0">
                <a:latin typeface="Times New Roman" panose="02020603050405020304" pitchFamily="18" charset="0"/>
                <a:cs typeface="Times New Roman" panose="02020603050405020304" pitchFamily="18" charset="0"/>
              </a:rPr>
              <a:t>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a:t>
            </a:r>
          </a:p>
          <a:p>
            <a:r>
              <a:rPr lang="uk-UA" sz="1400" dirty="0" smtClean="0">
                <a:latin typeface="Times New Roman" panose="02020603050405020304" pitchFamily="18" charset="0"/>
                <a:cs typeface="Times New Roman" panose="02020603050405020304" pitchFamily="18" charset="0"/>
              </a:rPr>
              <a:t>-єдиний податок </a:t>
            </a:r>
            <a:r>
              <a:rPr lang="uk-UA" sz="1400" dirty="0" smtClean="0">
                <a:solidFill>
                  <a:srgbClr val="FF0000"/>
                </a:solidFill>
                <a:latin typeface="Times New Roman" panose="02020603050405020304" pitchFamily="18" charset="0"/>
                <a:cs typeface="Times New Roman" panose="02020603050405020304" pitchFamily="18" charset="0"/>
              </a:rPr>
              <a:t>2889,8</a:t>
            </a:r>
            <a:r>
              <a:rPr lang="uk-UA" sz="1400" dirty="0" smtClean="0">
                <a:latin typeface="Times New Roman" panose="02020603050405020304" pitchFamily="18" charset="0"/>
                <a:cs typeface="Times New Roman" panose="02020603050405020304" pitchFamily="18" charset="0"/>
              </a:rPr>
              <a:t>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a:t>
            </a:r>
          </a:p>
          <a:p>
            <a:r>
              <a:rPr lang="uk-UA" sz="1400" dirty="0" smtClean="0">
                <a:latin typeface="Times New Roman" panose="02020603050405020304" pitchFamily="18" charset="0"/>
                <a:cs typeface="Times New Roman" panose="02020603050405020304" pitchFamily="18" charset="0"/>
              </a:rPr>
              <a:t>-туристичний збір </a:t>
            </a:r>
            <a:r>
              <a:rPr lang="uk-UA" sz="1400" dirty="0" smtClean="0">
                <a:solidFill>
                  <a:srgbClr val="FF0000"/>
                </a:solidFill>
                <a:latin typeface="Times New Roman" panose="02020603050405020304" pitchFamily="18" charset="0"/>
                <a:cs typeface="Times New Roman" panose="02020603050405020304" pitchFamily="18" charset="0"/>
              </a:rPr>
              <a:t>1,4</a:t>
            </a:r>
            <a:r>
              <a:rPr lang="uk-UA" sz="1400" dirty="0" smtClean="0">
                <a:latin typeface="Times New Roman" panose="02020603050405020304" pitchFamily="18" charset="0"/>
                <a:cs typeface="Times New Roman" panose="02020603050405020304" pitchFamily="18" charset="0"/>
              </a:rPr>
              <a:t>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a:t>
            </a:r>
          </a:p>
          <a:p>
            <a:endParaRPr lang="uk-UA" sz="1400" dirty="0" smtClean="0">
              <a:latin typeface="Times New Roman" panose="02020603050405020304" pitchFamily="18" charset="0"/>
              <a:cs typeface="Times New Roman" panose="02020603050405020304" pitchFamily="18" charset="0"/>
            </a:endParaRPr>
          </a:p>
          <a:p>
            <a:r>
              <a:rPr lang="uk-UA" sz="1400" dirty="0" smtClean="0">
                <a:latin typeface="Times New Roman" panose="02020603050405020304" pitchFamily="18" charset="0"/>
                <a:cs typeface="Times New Roman" panose="02020603050405020304" pitchFamily="18" charset="0"/>
              </a:rPr>
              <a:t>На протязі січня –травня 2022 року було проведено роботу щодо оповіщення боржників про податковий борг у вигляді листів з проханням про сплату податків. Відповідно надіслано 78 листів на загальну суму податкового боргу 1682,9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 з них погашено заборгованості на суму 388,6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 по платі за землю 166,1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 єдиний податок 222,5 </a:t>
            </a:r>
            <a:r>
              <a:rPr lang="uk-UA" sz="1400" dirty="0" err="1" smtClean="0">
                <a:latin typeface="Times New Roman" panose="02020603050405020304" pitchFamily="18" charset="0"/>
                <a:cs typeface="Times New Roman" panose="02020603050405020304" pitchFamily="18" charset="0"/>
              </a:rPr>
              <a:t>тис.грн</a:t>
            </a:r>
            <a:r>
              <a:rPr lang="uk-UA" sz="1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69010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sz="half" idx="1"/>
          </p:nvPr>
        </p:nvSpPr>
        <p:spPr/>
        <p:txBody>
          <a:bodyPr/>
          <a:lstStyle/>
          <a:p>
            <a:endParaRPr lang="uk-UA"/>
          </a:p>
        </p:txBody>
      </p:sp>
      <p:sp>
        <p:nvSpPr>
          <p:cNvPr id="4" name="Объект 3"/>
          <p:cNvSpPr>
            <a:spLocks noGrp="1"/>
          </p:cNvSpPr>
          <p:nvPr>
            <p:ph sz="half" idx="2"/>
          </p:nvPr>
        </p:nvSpPr>
        <p:spPr/>
        <p:txBody>
          <a:bodyPr/>
          <a:lstStyle/>
          <a:p>
            <a:endParaRPr lang="uk-UA"/>
          </a:p>
        </p:txBody>
      </p:sp>
      <p:graphicFrame>
        <p:nvGraphicFramePr>
          <p:cNvPr id="5" name="Диаграмма 4"/>
          <p:cNvGraphicFramePr>
            <a:graphicFrameLocks/>
          </p:cNvGraphicFramePr>
          <p:nvPr>
            <p:extLst>
              <p:ext uri="{D42A27DB-BD31-4B8C-83A1-F6EECF244321}">
                <p14:modId xmlns:p14="http://schemas.microsoft.com/office/powerpoint/2010/main" val="2380725694"/>
              </p:ext>
            </p:extLst>
          </p:nvPr>
        </p:nvGraphicFramePr>
        <p:xfrm>
          <a:off x="0" y="0"/>
          <a:ext cx="9143999"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3318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sz="half" idx="1"/>
          </p:nvPr>
        </p:nvSpPr>
        <p:spPr/>
        <p:txBody>
          <a:bodyPr/>
          <a:lstStyle/>
          <a:p>
            <a:endParaRPr lang="uk-UA"/>
          </a:p>
        </p:txBody>
      </p:sp>
      <p:sp>
        <p:nvSpPr>
          <p:cNvPr id="4" name="Объект 3"/>
          <p:cNvSpPr>
            <a:spLocks noGrp="1"/>
          </p:cNvSpPr>
          <p:nvPr>
            <p:ph sz="half" idx="2"/>
          </p:nvPr>
        </p:nvSpPr>
        <p:spPr/>
        <p:txBody>
          <a:bodyPr/>
          <a:lstStyle/>
          <a:p>
            <a:endParaRPr lang="uk-UA"/>
          </a:p>
        </p:txBody>
      </p:sp>
      <p:graphicFrame>
        <p:nvGraphicFramePr>
          <p:cNvPr id="5" name="Диаграмма 4"/>
          <p:cNvGraphicFramePr>
            <a:graphicFrameLocks/>
          </p:cNvGraphicFramePr>
          <p:nvPr>
            <p:extLst>
              <p:ext uri="{D42A27DB-BD31-4B8C-83A1-F6EECF244321}">
                <p14:modId xmlns:p14="http://schemas.microsoft.com/office/powerpoint/2010/main" val="720840814"/>
              </p:ext>
            </p:extLst>
          </p:nvPr>
        </p:nvGraphicFramePr>
        <p:xfrm>
          <a:off x="609600" y="216310"/>
          <a:ext cx="9143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7033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sz="half" idx="1"/>
          </p:nvPr>
        </p:nvSpPr>
        <p:spPr/>
        <p:txBody>
          <a:bodyPr/>
          <a:lstStyle/>
          <a:p>
            <a:endParaRPr lang="uk-UA"/>
          </a:p>
        </p:txBody>
      </p:sp>
      <p:sp>
        <p:nvSpPr>
          <p:cNvPr id="4" name="Объект 3"/>
          <p:cNvSpPr>
            <a:spLocks noGrp="1"/>
          </p:cNvSpPr>
          <p:nvPr>
            <p:ph sz="half" idx="2"/>
          </p:nvPr>
        </p:nvSpPr>
        <p:spPr/>
        <p:txBody>
          <a:bodyPr/>
          <a:lstStyle/>
          <a:p>
            <a:endParaRPr lang="uk-UA"/>
          </a:p>
        </p:txBody>
      </p:sp>
      <p:graphicFrame>
        <p:nvGraphicFramePr>
          <p:cNvPr id="5" name="Диаграмма 4"/>
          <p:cNvGraphicFramePr>
            <a:graphicFrameLocks/>
          </p:cNvGraphicFramePr>
          <p:nvPr>
            <p:extLst>
              <p:ext uri="{D42A27DB-BD31-4B8C-83A1-F6EECF244321}">
                <p14:modId xmlns:p14="http://schemas.microsoft.com/office/powerpoint/2010/main" val="486530066"/>
              </p:ext>
            </p:extLst>
          </p:nvPr>
        </p:nvGraphicFramePr>
        <p:xfrm>
          <a:off x="0" y="0"/>
          <a:ext cx="9143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5948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35974"/>
            <a:ext cx="7964129" cy="698091"/>
          </a:xfrm>
        </p:spPr>
        <p:txBody>
          <a:bodyPr>
            <a:normAutofit/>
          </a:bodyPr>
          <a:lstStyle/>
          <a:p>
            <a:pPr algn="ctr"/>
            <a:r>
              <a:rPr lang="uk-UA" sz="1800" b="1" i="1" dirty="0" smtClean="0">
                <a:latin typeface="Times New Roman" panose="02020603050405020304" pitchFamily="18" charset="0"/>
                <a:cs typeface="Times New Roman" panose="02020603050405020304" pitchFamily="18" charset="0"/>
              </a:rPr>
              <a:t>Бюджет розвитку громади</a:t>
            </a:r>
            <a:endParaRPr lang="uk-UA" sz="1800"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609599" y="934065"/>
            <a:ext cx="8111613" cy="5107296"/>
          </a:xfrm>
        </p:spPr>
        <p:txBody>
          <a:bodyPr>
            <a:normAutofit/>
          </a:bodyPr>
          <a:lstStyle/>
          <a:p>
            <a:pPr marL="0" indent="0">
              <a:buNone/>
            </a:pPr>
            <a:r>
              <a:rPr lang="uk-UA" dirty="0">
                <a:latin typeface="Times New Roman" panose="02020603050405020304" pitchFamily="18" charset="0"/>
                <a:cs typeface="Times New Roman" panose="02020603050405020304" pitchFamily="18" charset="0"/>
              </a:rPr>
              <a:t>Бюджет розвитку по </a:t>
            </a:r>
            <a:r>
              <a:rPr lang="uk-UA" dirty="0" err="1">
                <a:latin typeface="Times New Roman" panose="02020603050405020304" pitchFamily="18" charset="0"/>
                <a:cs typeface="Times New Roman" panose="02020603050405020304" pitchFamily="18" charset="0"/>
              </a:rPr>
              <a:t>Фонтанській</a:t>
            </a:r>
            <a:r>
              <a:rPr lang="uk-UA" dirty="0">
                <a:latin typeface="Times New Roman" panose="02020603050405020304" pitchFamily="18" charset="0"/>
                <a:cs typeface="Times New Roman" panose="02020603050405020304" pitchFamily="18" charset="0"/>
              </a:rPr>
              <a:t>  сільській  територіальній громаді на 2022 рік заплановано в сумі 46747,9 </a:t>
            </a:r>
            <a:r>
              <a:rPr lang="uk-UA" dirty="0" err="1">
                <a:latin typeface="Times New Roman" panose="02020603050405020304" pitchFamily="18" charset="0"/>
                <a:cs typeface="Times New Roman" panose="02020603050405020304" pitchFamily="18" charset="0"/>
              </a:rPr>
              <a:t>тис.грн</a:t>
            </a:r>
            <a:r>
              <a:rPr lang="uk-UA" dirty="0">
                <a:latin typeface="Times New Roman" panose="02020603050405020304" pitchFamily="18" charset="0"/>
                <a:cs typeface="Times New Roman" panose="02020603050405020304" pitchFamily="18" charset="0"/>
              </a:rPr>
              <a:t> ., в тому числі на січень- квітень  2022 року заплановано 42204,3 </a:t>
            </a:r>
            <a:r>
              <a:rPr lang="uk-UA" dirty="0" err="1">
                <a:latin typeface="Times New Roman" panose="02020603050405020304" pitchFamily="18" charset="0"/>
                <a:cs typeface="Times New Roman" panose="02020603050405020304" pitchFamily="18" charset="0"/>
              </a:rPr>
              <a:t>тис.грн</a:t>
            </a:r>
            <a:r>
              <a:rPr lang="uk-UA" dirty="0">
                <a:latin typeface="Times New Roman" panose="02020603050405020304" pitchFamily="18" charset="0"/>
                <a:cs typeface="Times New Roman" panose="02020603050405020304" pitchFamily="18" charset="0"/>
              </a:rPr>
              <a:t> з них нерозподілений залишок бюджету розвитку складає 13266,1 </a:t>
            </a:r>
            <a:r>
              <a:rPr lang="uk-UA" dirty="0" err="1">
                <a:latin typeface="Times New Roman" panose="02020603050405020304" pitchFamily="18" charset="0"/>
                <a:cs typeface="Times New Roman" panose="02020603050405020304" pitchFamily="18" charset="0"/>
              </a:rPr>
              <a:t>тис.грн</a:t>
            </a:r>
            <a:r>
              <a:rPr lang="uk-UA" dirty="0">
                <a:latin typeface="Times New Roman" panose="02020603050405020304" pitchFamily="18" charset="0"/>
                <a:cs typeface="Times New Roman" panose="02020603050405020304" pitchFamily="18" charset="0"/>
              </a:rPr>
              <a:t>. </a:t>
            </a:r>
            <a:endParaRPr lang="uk-UA" dirty="0" smtClean="0">
              <a:latin typeface="Times New Roman" panose="02020603050405020304" pitchFamily="18" charset="0"/>
              <a:cs typeface="Times New Roman" panose="02020603050405020304" pitchFamily="18" charset="0"/>
            </a:endParaRPr>
          </a:p>
          <a:p>
            <a:pPr marL="0" indent="0">
              <a:buNone/>
            </a:pPr>
            <a:r>
              <a:rPr lang="uk-UA" dirty="0" smtClean="0">
                <a:latin typeface="Times New Roman" panose="02020603050405020304" pitchFamily="18" charset="0"/>
                <a:cs typeface="Times New Roman" panose="02020603050405020304" pitchFamily="18" charset="0"/>
              </a:rPr>
              <a:t>На </a:t>
            </a:r>
            <a:r>
              <a:rPr lang="uk-UA" dirty="0">
                <a:latin typeface="Times New Roman" panose="02020603050405020304" pitchFamily="18" charset="0"/>
                <a:cs typeface="Times New Roman" panose="02020603050405020304" pitchFamily="18" charset="0"/>
              </a:rPr>
              <a:t>протязі січня – квітня 2022 року кошти на виконання бюджету розвитку направлено в сумі 375,3 </a:t>
            </a:r>
            <a:r>
              <a:rPr lang="uk-UA" dirty="0" err="1">
                <a:latin typeface="Times New Roman" panose="02020603050405020304" pitchFamily="18" charset="0"/>
                <a:cs typeface="Times New Roman" panose="02020603050405020304" pitchFamily="18" charset="0"/>
              </a:rPr>
              <a:t>тис.грн</a:t>
            </a:r>
            <a:r>
              <a:rPr lang="uk-UA" dirty="0">
                <a:latin typeface="Times New Roman" panose="02020603050405020304" pitchFamily="18" charset="0"/>
                <a:cs typeface="Times New Roman" panose="02020603050405020304" pitchFamily="18" charset="0"/>
              </a:rPr>
              <a:t>., а саме на </a:t>
            </a:r>
            <a:endParaRPr lang="uk-UA" dirty="0" smtClean="0">
              <a:latin typeface="Times New Roman" panose="02020603050405020304" pitchFamily="18" charset="0"/>
              <a:cs typeface="Times New Roman" panose="02020603050405020304" pitchFamily="18" charset="0"/>
            </a:endParaRPr>
          </a:p>
          <a:p>
            <a:pPr marL="0" indent="0">
              <a:buNone/>
            </a:pPr>
            <a:endParaRPr lang="uk-UA" dirty="0">
              <a:latin typeface="Times New Roman" panose="02020603050405020304" pitchFamily="18" charset="0"/>
              <a:cs typeface="Times New Roman" panose="02020603050405020304" pitchFamily="18" charset="0"/>
            </a:endParaRPr>
          </a:p>
          <a:p>
            <a:pPr lvl="0"/>
            <a:r>
              <a:rPr lang="uk-UA" dirty="0">
                <a:latin typeface="Times New Roman" panose="02020603050405020304" pitchFamily="18" charset="0"/>
                <a:cs typeface="Times New Roman" panose="02020603050405020304" pitchFamily="18" charset="0"/>
              </a:rPr>
              <a:t>р</a:t>
            </a:r>
            <a:r>
              <a:rPr lang="ru-RU" dirty="0" err="1">
                <a:latin typeface="Times New Roman" panose="02020603050405020304" pitchFamily="18" charset="0"/>
                <a:cs typeface="Times New Roman" panose="02020603050405020304" pitchFamily="18" charset="0"/>
              </a:rPr>
              <a:t>оботи</a:t>
            </a:r>
            <a:r>
              <a:rPr lang="ru-RU" dirty="0">
                <a:latin typeface="Times New Roman" panose="02020603050405020304" pitchFamily="18" charset="0"/>
                <a:cs typeface="Times New Roman" panose="02020603050405020304" pitchFamily="18" charset="0"/>
              </a:rPr>
              <a:t> по </a:t>
            </a:r>
            <a:r>
              <a:rPr lang="ru-RU" dirty="0" err="1">
                <a:latin typeface="Times New Roman" panose="02020603050405020304" pitchFamily="18" charset="0"/>
                <a:cs typeface="Times New Roman" panose="02020603050405020304" pitchFamily="18" charset="0"/>
              </a:rPr>
              <a:t>об'єкту</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Будівництво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вуличного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освітлення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автодороги "Одеса-</a:t>
            </a:r>
            <a:r>
              <a:rPr lang="ru-RU" dirty="0" err="1">
                <a:latin typeface="Times New Roman" panose="02020603050405020304" pitchFamily="18" charset="0"/>
                <a:cs typeface="Times New Roman" panose="02020603050405020304" pitchFamily="18" charset="0"/>
              </a:rPr>
              <a:t>Миколаїв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вздовж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вул</a:t>
            </a:r>
            <a:r>
              <a:rPr lang="ru-RU" dirty="0">
                <a:latin typeface="Times New Roman" panose="02020603050405020304" pitchFamily="18" charset="0"/>
                <a:cs typeface="Times New Roman" panose="02020603050405020304" pitchFamily="18" charset="0"/>
              </a:rPr>
              <a:t>. Центральна до буд.№1 в с. </a:t>
            </a:r>
            <a:r>
              <a:rPr lang="ru-RU" dirty="0" err="1">
                <a:latin typeface="Times New Roman" panose="02020603050405020304" pitchFamily="18" charset="0"/>
                <a:cs typeface="Times New Roman" panose="02020603050405020304" pitchFamily="18" charset="0"/>
              </a:rPr>
              <a:t>Олександрівка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Одеського</a:t>
            </a:r>
            <a:r>
              <a:rPr lang="ru-RU" dirty="0">
                <a:latin typeface="Times New Roman" panose="02020603050405020304" pitchFamily="18" charset="0"/>
                <a:cs typeface="Times New Roman" panose="02020603050405020304" pitchFamily="18" charset="0"/>
              </a:rPr>
              <a:t> району </a:t>
            </a:r>
            <a:r>
              <a:rPr lang="ru-RU" dirty="0" err="1">
                <a:latin typeface="Times New Roman" panose="02020603050405020304" pitchFamily="18" charset="0"/>
                <a:cs typeface="Times New Roman" panose="02020603050405020304" pitchFamily="18" charset="0"/>
              </a:rPr>
              <a:t>Одеської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області</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-175,03 </a:t>
            </a:r>
            <a:r>
              <a:rPr lang="uk-UA" dirty="0" err="1">
                <a:latin typeface="Times New Roman" panose="02020603050405020304" pitchFamily="18" charset="0"/>
                <a:cs typeface="Times New Roman" panose="02020603050405020304" pitchFamily="18" charset="0"/>
              </a:rPr>
              <a:t>тис.грн</a:t>
            </a:r>
            <a:r>
              <a:rPr lang="uk-UA" dirty="0">
                <a:latin typeface="Times New Roman" panose="02020603050405020304" pitchFamily="18" charset="0"/>
                <a:cs typeface="Times New Roman" panose="02020603050405020304" pitchFamily="18" charset="0"/>
              </a:rPr>
              <a:t>.</a:t>
            </a:r>
          </a:p>
          <a:p>
            <a:pPr lvl="0"/>
            <a:r>
              <a:rPr lang="uk-UA" dirty="0">
                <a:latin typeface="Times New Roman" panose="02020603050405020304" pitchFamily="18" charset="0"/>
                <a:cs typeface="Times New Roman" panose="02020603050405020304" pitchFamily="18" charset="0"/>
              </a:rPr>
              <a:t>капітальні трансферти органам державного управління інших рівнів 200,0 </a:t>
            </a:r>
            <a:r>
              <a:rPr lang="uk-UA" dirty="0" err="1">
                <a:latin typeface="Times New Roman" panose="02020603050405020304" pitchFamily="18" charset="0"/>
                <a:cs typeface="Times New Roman" panose="02020603050405020304" pitchFamily="18" charset="0"/>
              </a:rPr>
              <a:t>тис.грн</a:t>
            </a:r>
            <a:r>
              <a:rPr lang="uk-UA" dirty="0" smtClean="0">
                <a:latin typeface="Times New Roman" panose="02020603050405020304" pitchFamily="18" charset="0"/>
                <a:cs typeface="Times New Roman" panose="02020603050405020304" pitchFamily="18" charset="0"/>
              </a:rPr>
              <a:t>.</a:t>
            </a:r>
          </a:p>
          <a:p>
            <a:pPr lvl="0" algn="just"/>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998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09600" y="476672"/>
            <a:ext cx="8229600" cy="5963457"/>
          </a:xfrm>
        </p:spPr>
        <p:txBody>
          <a:bodyPr>
            <a:normAutofit fontScale="92500" lnSpcReduction="10000"/>
          </a:bodyPr>
          <a:lstStyle/>
          <a:p>
            <a:pPr marL="0" indent="0" algn="ctr">
              <a:buNone/>
            </a:pPr>
            <a:r>
              <a:rPr lang="uk-UA" sz="1700" b="1" dirty="0">
                <a:solidFill>
                  <a:schemeClr val="tx1"/>
                </a:solidFill>
                <a:latin typeface="Times New Roman" panose="02020603050405020304" pitchFamily="18" charset="0"/>
                <a:cs typeface="Times New Roman" panose="02020603050405020304" pitchFamily="18" charset="0"/>
              </a:rPr>
              <a:t>Фінансування заходів з територіальної оборони </a:t>
            </a:r>
            <a:endParaRPr lang="uk-UA" sz="1700" dirty="0">
              <a:solidFill>
                <a:schemeClr val="tx1"/>
              </a:solidFill>
              <a:latin typeface="Times New Roman" panose="02020603050405020304" pitchFamily="18" charset="0"/>
              <a:cs typeface="Times New Roman" panose="02020603050405020304" pitchFamily="18" charset="0"/>
            </a:endParaRPr>
          </a:p>
          <a:p>
            <a:r>
              <a:rPr lang="uk-UA" sz="1700" dirty="0">
                <a:solidFill>
                  <a:schemeClr val="tx1"/>
                </a:solidFill>
                <a:latin typeface="Times New Roman" panose="02020603050405020304" pitchFamily="18" charset="0"/>
                <a:cs typeface="Times New Roman" panose="02020603050405020304" pitchFamily="18" charset="0"/>
              </a:rPr>
              <a:t>На фінансування заходів з національної безпеки і оборони та на здійснення заходів  правового режиму  воєнного стану  з бюджету Фонтанської сільської територіальної громади станом на 1 травня 2022 року виділено на ці цілі в сумі </a:t>
            </a:r>
            <a:r>
              <a:rPr lang="uk-UA" sz="1700" b="1" dirty="0">
                <a:solidFill>
                  <a:schemeClr val="tx1"/>
                </a:solidFill>
                <a:latin typeface="Times New Roman" panose="02020603050405020304" pitchFamily="18" charset="0"/>
                <a:cs typeface="Times New Roman" panose="02020603050405020304" pitchFamily="18" charset="0"/>
              </a:rPr>
              <a:t>4400,0  </a:t>
            </a:r>
            <a:r>
              <a:rPr lang="uk-UA" sz="1700" b="1" dirty="0" err="1">
                <a:solidFill>
                  <a:schemeClr val="tx1"/>
                </a:solidFill>
                <a:latin typeface="Times New Roman" panose="02020603050405020304" pitchFamily="18" charset="0"/>
                <a:cs typeface="Times New Roman" panose="02020603050405020304" pitchFamily="18" charset="0"/>
              </a:rPr>
              <a:t>тис.грн</a:t>
            </a:r>
            <a:r>
              <a:rPr lang="uk-UA" sz="1700" b="1" dirty="0">
                <a:solidFill>
                  <a:schemeClr val="tx1"/>
                </a:solidFill>
                <a:latin typeface="Times New Roman" panose="02020603050405020304" pitchFamily="18" charset="0"/>
                <a:cs typeface="Times New Roman" panose="02020603050405020304" pitchFamily="18" charset="0"/>
              </a:rPr>
              <a:t>.</a:t>
            </a:r>
            <a:endParaRPr lang="uk-UA" sz="1700" dirty="0">
              <a:solidFill>
                <a:schemeClr val="tx1"/>
              </a:solidFill>
              <a:latin typeface="Times New Roman" panose="02020603050405020304" pitchFamily="18" charset="0"/>
              <a:cs typeface="Times New Roman" panose="02020603050405020304" pitchFamily="18" charset="0"/>
            </a:endParaRPr>
          </a:p>
          <a:p>
            <a:r>
              <a:rPr lang="uk-UA" sz="1700" dirty="0">
                <a:solidFill>
                  <a:schemeClr val="tx1"/>
                </a:solidFill>
                <a:latin typeface="Times New Roman" panose="02020603050405020304" pitchFamily="18" charset="0"/>
                <a:cs typeface="Times New Roman" panose="02020603050405020304" pitchFamily="18" charset="0"/>
              </a:rPr>
              <a:t>Відповідно до прийнятої Програми сприяння оборонній та мобілізаційній підготовці Фонтанської сільської територіальної громади  Одеського району Одеської області на 2022 рік направлено 2200,0  тис .грн. субвенції до районного та обласного бюджетів  на підтримку військових частин та територіальної оборони. </a:t>
            </a:r>
          </a:p>
          <a:p>
            <a:r>
              <a:rPr lang="uk-UA" sz="1700" dirty="0">
                <a:solidFill>
                  <a:schemeClr val="tx1"/>
                </a:solidFill>
                <a:latin typeface="Times New Roman" panose="02020603050405020304" pitchFamily="18" charset="0"/>
                <a:cs typeface="Times New Roman" panose="02020603050405020304" pitchFamily="18" charset="0"/>
              </a:rPr>
              <a:t>З резервного фонду виділено кошти в сумі 2200,0 </a:t>
            </a:r>
            <a:r>
              <a:rPr lang="uk-UA" sz="1700" dirty="0" err="1">
                <a:solidFill>
                  <a:schemeClr val="tx1"/>
                </a:solidFill>
                <a:latin typeface="Times New Roman" panose="02020603050405020304" pitchFamily="18" charset="0"/>
                <a:cs typeface="Times New Roman" panose="02020603050405020304" pitchFamily="18" charset="0"/>
              </a:rPr>
              <a:t>тис.грн</a:t>
            </a:r>
            <a:r>
              <a:rPr lang="uk-UA" sz="1700" dirty="0">
                <a:solidFill>
                  <a:schemeClr val="tx1"/>
                </a:solidFill>
                <a:latin typeface="Times New Roman" panose="02020603050405020304" pitchFamily="18" charset="0"/>
                <a:cs typeface="Times New Roman" panose="02020603050405020304" pitchFamily="18" charset="0"/>
              </a:rPr>
              <a:t>. Станом на 01.05.2022 року кошти використано в сумі 591,5 </a:t>
            </a:r>
            <a:r>
              <a:rPr lang="uk-UA" sz="1700" dirty="0" err="1">
                <a:solidFill>
                  <a:schemeClr val="tx1"/>
                </a:solidFill>
                <a:latin typeface="Times New Roman" panose="02020603050405020304" pitchFamily="18" charset="0"/>
                <a:cs typeface="Times New Roman" panose="02020603050405020304" pitchFamily="18" charset="0"/>
              </a:rPr>
              <a:t>тис.грн</a:t>
            </a:r>
            <a:r>
              <a:rPr lang="uk-UA" sz="1700" dirty="0">
                <a:solidFill>
                  <a:schemeClr val="tx1"/>
                </a:solidFill>
                <a:latin typeface="Times New Roman" panose="02020603050405020304" pitchFamily="18" charset="0"/>
                <a:cs typeface="Times New Roman" panose="02020603050405020304" pitchFamily="18" charset="0"/>
              </a:rPr>
              <a:t>. на придбання пально-мастильних матеріалів , продуктів харчування та придбання предметів та інвентарю.</a:t>
            </a:r>
          </a:p>
          <a:p>
            <a:pPr marL="0" indent="0" algn="ctr">
              <a:buNone/>
            </a:pPr>
            <a:r>
              <a:rPr lang="uk-UA" sz="1700" b="1" dirty="0">
                <a:solidFill>
                  <a:schemeClr val="tx1"/>
                </a:solidFill>
                <a:latin typeface="Times New Roman" panose="02020603050405020304" pitchFamily="18" charset="0"/>
                <a:cs typeface="Times New Roman" panose="02020603050405020304" pitchFamily="18" charset="0"/>
              </a:rPr>
              <a:t>Фінансування заходів зі створення стратегічного запасу та підтримка об’єктів критичної інфраструктури</a:t>
            </a:r>
            <a:endParaRPr lang="uk-UA" sz="1700" dirty="0">
              <a:solidFill>
                <a:schemeClr val="tx1"/>
              </a:solidFill>
              <a:latin typeface="Times New Roman" panose="02020603050405020304" pitchFamily="18" charset="0"/>
              <a:cs typeface="Times New Roman" panose="02020603050405020304" pitchFamily="18" charset="0"/>
            </a:endParaRPr>
          </a:p>
          <a:p>
            <a:r>
              <a:rPr lang="uk-UA" sz="1700" dirty="0">
                <a:solidFill>
                  <a:schemeClr val="tx1"/>
                </a:solidFill>
                <a:latin typeface="Times New Roman" panose="02020603050405020304" pitchFamily="18" charset="0"/>
                <a:cs typeface="Times New Roman" panose="02020603050405020304" pitchFamily="18" charset="0"/>
              </a:rPr>
              <a:t>На фінансування заходів зі створення стратегічного запасу та підтримка об’єктів критичної інфраструктури затверджені Програма формування стратегічних запасів Фонтанської об’єднаної територіальної  громади у умовах воєнного стану та Програма забезпечення </a:t>
            </a:r>
            <a:r>
              <a:rPr lang="uk-UA" sz="1700" dirty="0" smtClean="0">
                <a:solidFill>
                  <a:schemeClr val="tx1"/>
                </a:solidFill>
                <a:latin typeface="Times New Roman" panose="02020603050405020304" pitchFamily="18" charset="0"/>
                <a:cs typeface="Times New Roman" panose="02020603050405020304" pitchFamily="18" charset="0"/>
              </a:rPr>
              <a:t>пун</a:t>
            </a:r>
            <a:r>
              <a:rPr lang="uk-UA" sz="1700" dirty="0">
                <a:solidFill>
                  <a:schemeClr val="tx1"/>
                </a:solidFill>
                <a:latin typeface="Times New Roman" panose="02020603050405020304" pitchFamily="18" charset="0"/>
                <a:cs typeface="Times New Roman" panose="02020603050405020304" pitchFamily="18" charset="0"/>
              </a:rPr>
              <a:t>к</a:t>
            </a:r>
            <a:r>
              <a:rPr lang="uk-UA" sz="1700" dirty="0" smtClean="0">
                <a:solidFill>
                  <a:schemeClr val="tx1"/>
                </a:solidFill>
                <a:latin typeface="Times New Roman" panose="02020603050405020304" pitchFamily="18" charset="0"/>
                <a:cs typeface="Times New Roman" panose="02020603050405020304" pitchFamily="18" charset="0"/>
              </a:rPr>
              <a:t>тів </a:t>
            </a:r>
            <a:r>
              <a:rPr lang="uk-UA" sz="1700" dirty="0">
                <a:solidFill>
                  <a:schemeClr val="tx1"/>
                </a:solidFill>
                <a:latin typeface="Times New Roman" panose="02020603050405020304" pitchFamily="18" charset="0"/>
                <a:cs typeface="Times New Roman" panose="02020603050405020304" pitchFamily="18" charset="0"/>
              </a:rPr>
              <a:t>евакуації населення. </a:t>
            </a:r>
          </a:p>
          <a:p>
            <a:r>
              <a:rPr lang="uk-UA" sz="1700" dirty="0">
                <a:solidFill>
                  <a:schemeClr val="tx1"/>
                </a:solidFill>
                <a:latin typeface="Times New Roman" panose="02020603050405020304" pitchFamily="18" charset="0"/>
                <a:cs typeface="Times New Roman" panose="02020603050405020304" pitchFamily="18" charset="0"/>
              </a:rPr>
              <a:t>На виконання Програм передбачено фінансування в розмірі 6500,0 </a:t>
            </a:r>
            <a:r>
              <a:rPr lang="uk-UA" sz="1700" dirty="0" err="1">
                <a:solidFill>
                  <a:schemeClr val="tx1"/>
                </a:solidFill>
                <a:latin typeface="Times New Roman" panose="02020603050405020304" pitchFamily="18" charset="0"/>
                <a:cs typeface="Times New Roman" panose="02020603050405020304" pitchFamily="18" charset="0"/>
              </a:rPr>
              <a:t>тис.грн</a:t>
            </a:r>
            <a:r>
              <a:rPr lang="uk-UA" sz="1700" dirty="0">
                <a:solidFill>
                  <a:schemeClr val="tx1"/>
                </a:solidFill>
                <a:latin typeface="Times New Roman" panose="02020603050405020304" pitchFamily="18" charset="0"/>
                <a:cs typeface="Times New Roman" panose="02020603050405020304" pitchFamily="18" charset="0"/>
              </a:rPr>
              <a:t>. Станом на 01.05.2022 року  кошти використано в сумі 2340,8 </a:t>
            </a:r>
            <a:r>
              <a:rPr lang="uk-UA" sz="1700" dirty="0" err="1">
                <a:solidFill>
                  <a:schemeClr val="tx1"/>
                </a:solidFill>
                <a:latin typeface="Times New Roman" panose="02020603050405020304" pitchFamily="18" charset="0"/>
                <a:cs typeface="Times New Roman" panose="02020603050405020304" pitchFamily="18" charset="0"/>
              </a:rPr>
              <a:t>тис.грн</a:t>
            </a:r>
            <a:r>
              <a:rPr lang="uk-UA" sz="1700" dirty="0">
                <a:solidFill>
                  <a:schemeClr val="tx1"/>
                </a:solidFill>
                <a:latin typeface="Times New Roman" panose="02020603050405020304" pitchFamily="18" charset="0"/>
                <a:cs typeface="Times New Roman" panose="02020603050405020304" pitchFamily="18" charset="0"/>
              </a:rPr>
              <a:t>, а саме </a:t>
            </a:r>
          </a:p>
          <a:p>
            <a:pPr lvl="0"/>
            <a:r>
              <a:rPr lang="ru-RU" sz="1700" dirty="0" err="1">
                <a:solidFill>
                  <a:schemeClr val="tx1"/>
                </a:solidFill>
                <a:latin typeface="Times New Roman" panose="02020603050405020304" pitchFamily="18" charset="0"/>
                <a:cs typeface="Times New Roman" panose="02020603050405020304" pitchFamily="18" charset="0"/>
              </a:rPr>
              <a:t>Придбання</a:t>
            </a:r>
            <a:r>
              <a:rPr lang="ru-RU" sz="1700" dirty="0">
                <a:solidFill>
                  <a:schemeClr val="tx1"/>
                </a:solidFill>
                <a:latin typeface="Times New Roman" panose="02020603050405020304" pitchFamily="18" charset="0"/>
                <a:cs typeface="Times New Roman" panose="02020603050405020304" pitchFamily="18" charset="0"/>
              </a:rPr>
              <a:t> </a:t>
            </a:r>
            <a:r>
              <a:rPr lang="ru-RU" sz="1700" dirty="0" err="1">
                <a:solidFill>
                  <a:schemeClr val="tx1"/>
                </a:solidFill>
                <a:latin typeface="Times New Roman" panose="02020603050405020304" pitchFamily="18" charset="0"/>
                <a:cs typeface="Times New Roman" panose="02020603050405020304" pitchFamily="18" charset="0"/>
              </a:rPr>
              <a:t>продуктів</a:t>
            </a:r>
            <a:r>
              <a:rPr lang="ru-RU" sz="1700" dirty="0">
                <a:solidFill>
                  <a:schemeClr val="tx1"/>
                </a:solidFill>
                <a:latin typeface="Times New Roman" panose="02020603050405020304" pitchFamily="18" charset="0"/>
                <a:cs typeface="Times New Roman" panose="02020603050405020304" pitchFamily="18" charset="0"/>
              </a:rPr>
              <a:t> </a:t>
            </a:r>
            <a:r>
              <a:rPr lang="ru-RU" sz="1700" dirty="0" err="1">
                <a:solidFill>
                  <a:schemeClr val="tx1"/>
                </a:solidFill>
                <a:latin typeface="Times New Roman" panose="02020603050405020304" pitchFamily="18" charset="0"/>
                <a:cs typeface="Times New Roman" panose="02020603050405020304" pitchFamily="18" charset="0"/>
              </a:rPr>
              <a:t>харчування</a:t>
            </a:r>
            <a:r>
              <a:rPr lang="ru-RU" sz="1700" dirty="0">
                <a:solidFill>
                  <a:schemeClr val="tx1"/>
                </a:solidFill>
                <a:latin typeface="Times New Roman" panose="02020603050405020304" pitchFamily="18" charset="0"/>
                <a:cs typeface="Times New Roman" panose="02020603050405020304" pitchFamily="18" charset="0"/>
              </a:rPr>
              <a:t> з метою </a:t>
            </a:r>
            <a:r>
              <a:rPr lang="ru-RU" sz="1700" dirty="0" err="1">
                <a:solidFill>
                  <a:schemeClr val="tx1"/>
                </a:solidFill>
                <a:latin typeface="Times New Roman" panose="02020603050405020304" pitchFamily="18" charset="0"/>
                <a:cs typeface="Times New Roman" panose="02020603050405020304" pitchFamily="18" charset="0"/>
              </a:rPr>
              <a:t>формування</a:t>
            </a:r>
            <a:r>
              <a:rPr lang="ru-RU" sz="1700" dirty="0">
                <a:solidFill>
                  <a:schemeClr val="tx1"/>
                </a:solidFill>
                <a:latin typeface="Times New Roman" panose="02020603050405020304" pitchFamily="18" charset="0"/>
                <a:cs typeface="Times New Roman" panose="02020603050405020304" pitchFamily="18" charset="0"/>
              </a:rPr>
              <a:t> </a:t>
            </a:r>
            <a:r>
              <a:rPr lang="ru-RU" sz="1700" dirty="0" err="1">
                <a:solidFill>
                  <a:schemeClr val="tx1"/>
                </a:solidFill>
                <a:latin typeface="Times New Roman" panose="02020603050405020304" pitchFamily="18" charset="0"/>
                <a:cs typeface="Times New Roman" panose="02020603050405020304" pitchFamily="18" charset="0"/>
              </a:rPr>
              <a:t>продовольчих</a:t>
            </a:r>
            <a:r>
              <a:rPr lang="ru-RU" sz="1700" dirty="0">
                <a:solidFill>
                  <a:schemeClr val="tx1"/>
                </a:solidFill>
                <a:latin typeface="Times New Roman" panose="02020603050405020304" pitchFamily="18" charset="0"/>
                <a:cs typeface="Times New Roman" panose="02020603050405020304" pitchFamily="18" charset="0"/>
              </a:rPr>
              <a:t> </a:t>
            </a:r>
            <a:r>
              <a:rPr lang="ru-RU" sz="1700" dirty="0" err="1">
                <a:solidFill>
                  <a:schemeClr val="tx1"/>
                </a:solidFill>
                <a:latin typeface="Times New Roman" panose="02020603050405020304" pitchFamily="18" charset="0"/>
                <a:cs typeface="Times New Roman" panose="02020603050405020304" pitchFamily="18" charset="0"/>
              </a:rPr>
              <a:t>наборів</a:t>
            </a:r>
            <a:r>
              <a:rPr lang="ru-RU" sz="1700" dirty="0">
                <a:solidFill>
                  <a:schemeClr val="tx1"/>
                </a:solidFill>
                <a:latin typeface="Times New Roman" panose="02020603050405020304" pitchFamily="18" charset="0"/>
                <a:cs typeface="Times New Roman" panose="02020603050405020304" pitchFamily="18" charset="0"/>
              </a:rPr>
              <a:t> для </a:t>
            </a:r>
            <a:r>
              <a:rPr lang="ru-RU" sz="1700" dirty="0" err="1">
                <a:solidFill>
                  <a:schemeClr val="tx1"/>
                </a:solidFill>
                <a:latin typeface="Times New Roman" panose="02020603050405020304" pitchFamily="18" charset="0"/>
                <a:cs typeface="Times New Roman" panose="02020603050405020304" pitchFamily="18" charset="0"/>
              </a:rPr>
              <a:t>населення</a:t>
            </a:r>
            <a:r>
              <a:rPr lang="ru-RU" sz="1700" dirty="0">
                <a:solidFill>
                  <a:schemeClr val="tx1"/>
                </a:solidFill>
                <a:latin typeface="Times New Roman" panose="02020603050405020304" pitchFamily="18" charset="0"/>
                <a:cs typeface="Times New Roman" panose="02020603050405020304" pitchFamily="18" charset="0"/>
              </a:rPr>
              <a:t> </a:t>
            </a:r>
            <a:r>
              <a:rPr lang="ru-RU" sz="1700" dirty="0" err="1">
                <a:solidFill>
                  <a:schemeClr val="tx1"/>
                </a:solidFill>
                <a:latin typeface="Times New Roman" panose="02020603050405020304" pitchFamily="18" charset="0"/>
                <a:cs typeface="Times New Roman" panose="02020603050405020304" pitchFamily="18" charset="0"/>
              </a:rPr>
              <a:t>громади</a:t>
            </a:r>
            <a:r>
              <a:rPr lang="ru-RU" sz="1700" dirty="0">
                <a:solidFill>
                  <a:schemeClr val="tx1"/>
                </a:solidFill>
                <a:latin typeface="Times New Roman" panose="02020603050405020304" pitchFamily="18" charset="0"/>
                <a:cs typeface="Times New Roman" panose="02020603050405020304" pitchFamily="18" charset="0"/>
              </a:rPr>
              <a:t> 2140,6 </a:t>
            </a:r>
            <a:r>
              <a:rPr lang="ru-RU" sz="1700" dirty="0" err="1">
                <a:solidFill>
                  <a:schemeClr val="tx1"/>
                </a:solidFill>
                <a:latin typeface="Times New Roman" panose="02020603050405020304" pitchFamily="18" charset="0"/>
                <a:cs typeface="Times New Roman" panose="02020603050405020304" pitchFamily="18" charset="0"/>
              </a:rPr>
              <a:t>тис.грн</a:t>
            </a:r>
            <a:r>
              <a:rPr lang="ru-RU" sz="1700" dirty="0">
                <a:solidFill>
                  <a:schemeClr val="tx1"/>
                </a:solidFill>
                <a:latin typeface="Times New Roman" panose="02020603050405020304" pitchFamily="18" charset="0"/>
                <a:cs typeface="Times New Roman" panose="02020603050405020304" pitchFamily="18" charset="0"/>
              </a:rPr>
              <a:t>.</a:t>
            </a:r>
            <a:endParaRPr lang="uk-UA" sz="1700" dirty="0">
              <a:solidFill>
                <a:schemeClr val="tx1"/>
              </a:solidFill>
              <a:latin typeface="Times New Roman" panose="02020603050405020304" pitchFamily="18" charset="0"/>
              <a:cs typeface="Times New Roman" panose="02020603050405020304" pitchFamily="18" charset="0"/>
            </a:endParaRPr>
          </a:p>
          <a:p>
            <a:pPr lvl="0"/>
            <a:r>
              <a:rPr lang="ru-RU" sz="1700" dirty="0" err="1">
                <a:solidFill>
                  <a:schemeClr val="tx1"/>
                </a:solidFill>
                <a:latin typeface="Times New Roman" panose="02020603050405020304" pitchFamily="18" charset="0"/>
                <a:cs typeface="Times New Roman" panose="02020603050405020304" pitchFamily="18" charset="0"/>
              </a:rPr>
              <a:t>Придбання</a:t>
            </a:r>
            <a:r>
              <a:rPr lang="ru-RU" sz="1700" dirty="0">
                <a:solidFill>
                  <a:schemeClr val="tx1"/>
                </a:solidFill>
                <a:latin typeface="Times New Roman" panose="02020603050405020304" pitchFamily="18" charset="0"/>
                <a:cs typeface="Times New Roman" panose="02020603050405020304" pitchFamily="18" charset="0"/>
              </a:rPr>
              <a:t> </a:t>
            </a:r>
            <a:r>
              <a:rPr lang="ru-RU" sz="1700" dirty="0" err="1">
                <a:solidFill>
                  <a:schemeClr val="tx1"/>
                </a:solidFill>
                <a:latin typeface="Times New Roman" panose="02020603050405020304" pitchFamily="18" charset="0"/>
                <a:cs typeface="Times New Roman" panose="02020603050405020304" pitchFamily="18" charset="0"/>
              </a:rPr>
              <a:t>предметів</a:t>
            </a:r>
            <a:r>
              <a:rPr lang="ru-RU" sz="1700" dirty="0">
                <a:solidFill>
                  <a:schemeClr val="tx1"/>
                </a:solidFill>
                <a:latin typeface="Times New Roman" panose="02020603050405020304" pitchFamily="18" charset="0"/>
                <a:cs typeface="Times New Roman" panose="02020603050405020304" pitchFamily="18" charset="0"/>
              </a:rPr>
              <a:t> </a:t>
            </a:r>
            <a:r>
              <a:rPr lang="ru-RU" sz="1700" dirty="0" err="1">
                <a:solidFill>
                  <a:schemeClr val="tx1"/>
                </a:solidFill>
                <a:latin typeface="Times New Roman" panose="02020603050405020304" pitchFamily="18" charset="0"/>
                <a:cs typeface="Times New Roman" panose="02020603050405020304" pitchFamily="18" charset="0"/>
              </a:rPr>
              <a:t>першої</a:t>
            </a:r>
            <a:r>
              <a:rPr lang="ru-RU" sz="1700" dirty="0">
                <a:solidFill>
                  <a:schemeClr val="tx1"/>
                </a:solidFill>
                <a:latin typeface="Times New Roman" panose="02020603050405020304" pitchFamily="18" charset="0"/>
                <a:cs typeface="Times New Roman" panose="02020603050405020304" pitchFamily="18" charset="0"/>
              </a:rPr>
              <a:t> </a:t>
            </a:r>
            <a:r>
              <a:rPr lang="ru-RU" sz="1700" dirty="0" err="1">
                <a:solidFill>
                  <a:schemeClr val="tx1"/>
                </a:solidFill>
                <a:latin typeface="Times New Roman" panose="02020603050405020304" pitchFamily="18" charset="0"/>
                <a:cs typeface="Times New Roman" panose="02020603050405020304" pitchFamily="18" charset="0"/>
              </a:rPr>
              <a:t>необхідності</a:t>
            </a:r>
            <a:r>
              <a:rPr lang="ru-RU" sz="1700" dirty="0">
                <a:solidFill>
                  <a:schemeClr val="tx1"/>
                </a:solidFill>
                <a:latin typeface="Times New Roman" panose="02020603050405020304" pitchFamily="18" charset="0"/>
                <a:cs typeface="Times New Roman" panose="02020603050405020304" pitchFamily="18" charset="0"/>
              </a:rPr>
              <a:t> для </a:t>
            </a:r>
            <a:r>
              <a:rPr lang="ru-RU" sz="1700" dirty="0" err="1">
                <a:solidFill>
                  <a:schemeClr val="tx1"/>
                </a:solidFill>
                <a:latin typeface="Times New Roman" panose="02020603050405020304" pitchFamily="18" charset="0"/>
                <a:cs typeface="Times New Roman" panose="02020603050405020304" pitchFamily="18" charset="0"/>
              </a:rPr>
              <a:t>населення</a:t>
            </a:r>
            <a:r>
              <a:rPr lang="ru-RU" sz="1700" dirty="0">
                <a:solidFill>
                  <a:schemeClr val="tx1"/>
                </a:solidFill>
                <a:latin typeface="Times New Roman" panose="02020603050405020304" pitchFamily="18" charset="0"/>
                <a:cs typeface="Times New Roman" panose="02020603050405020304" pitchFamily="18" charset="0"/>
              </a:rPr>
              <a:t> 200,2 </a:t>
            </a:r>
            <a:r>
              <a:rPr lang="ru-RU" sz="1700" dirty="0" err="1">
                <a:solidFill>
                  <a:schemeClr val="tx1"/>
                </a:solidFill>
                <a:latin typeface="Times New Roman" panose="02020603050405020304" pitchFamily="18" charset="0"/>
                <a:cs typeface="Times New Roman" panose="02020603050405020304" pitchFamily="18" charset="0"/>
              </a:rPr>
              <a:t>тис.грн</a:t>
            </a:r>
            <a:r>
              <a:rPr lang="ru-RU" sz="1700" dirty="0">
                <a:solidFill>
                  <a:schemeClr val="tx1"/>
                </a:solidFill>
                <a:latin typeface="Times New Roman" panose="02020603050405020304" pitchFamily="18" charset="0"/>
                <a:cs typeface="Times New Roman" panose="02020603050405020304" pitchFamily="18" charset="0"/>
              </a:rPr>
              <a:t>.</a:t>
            </a:r>
            <a:endParaRPr lang="uk-UA" sz="1700" dirty="0">
              <a:solidFill>
                <a:schemeClr val="tx1"/>
              </a:solidFill>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4263911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32656"/>
            <a:ext cx="8210872" cy="1080120"/>
          </a:xfrm>
        </p:spPr>
        <p:txBody>
          <a:bodyPr>
            <a:normAutofit/>
          </a:bodyPr>
          <a:lstStyle/>
          <a:p>
            <a:pPr algn="ctr"/>
            <a:r>
              <a:rPr lang="uk-UA" sz="2400" b="1" dirty="0" smtClean="0">
                <a:solidFill>
                  <a:schemeClr val="tx1"/>
                </a:solidFill>
                <a:latin typeface="Times New Roman" panose="02020603050405020304" pitchFamily="18" charset="0"/>
                <a:cs typeface="Times New Roman" panose="02020603050405020304" pitchFamily="18" charset="0"/>
              </a:rPr>
              <a:t>Доходи бюджету Фонтанської сільської територіальної громади за січень- квітень 2022 року </a:t>
            </a:r>
            <a:endParaRPr lang="uk-UA" sz="24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683567" y="1628800"/>
            <a:ext cx="3868767" cy="4320480"/>
          </a:xfrm>
        </p:spPr>
        <p:txBody>
          <a:bodyPr/>
          <a:lstStyle/>
          <a:p>
            <a:pPr marL="0" indent="0">
              <a:buNone/>
            </a:pPr>
            <a:r>
              <a:rPr lang="uk-UA" b="1" dirty="0" smtClean="0">
                <a:solidFill>
                  <a:schemeClr val="tx1"/>
                </a:solidFill>
                <a:latin typeface="Times New Roman" panose="02020603050405020304" pitchFamily="18" charset="0"/>
                <a:cs typeface="Times New Roman" panose="02020603050405020304" pitchFamily="18" charset="0"/>
              </a:rPr>
              <a:t>Загальний фонд виконано в сумі </a:t>
            </a:r>
            <a:r>
              <a:rPr lang="en-US" b="1" dirty="0" smtClean="0">
                <a:solidFill>
                  <a:schemeClr val="tx1"/>
                </a:solidFill>
                <a:latin typeface="Times New Roman" panose="02020603050405020304" pitchFamily="18" charset="0"/>
                <a:cs typeface="Times New Roman" panose="02020603050405020304" pitchFamily="18" charset="0"/>
              </a:rPr>
              <a:t>75246,1 </a:t>
            </a:r>
            <a:r>
              <a:rPr lang="uk-UA" b="1" dirty="0" err="1" smtClean="0">
                <a:solidFill>
                  <a:schemeClr val="tx1"/>
                </a:solidFill>
                <a:latin typeface="Times New Roman" panose="02020603050405020304" pitchFamily="18" charset="0"/>
                <a:cs typeface="Times New Roman" panose="02020603050405020304" pitchFamily="18" charset="0"/>
              </a:rPr>
              <a:t>тис.грн</a:t>
            </a:r>
            <a:r>
              <a:rPr lang="uk-UA" b="1" dirty="0" smtClean="0">
                <a:solidFill>
                  <a:schemeClr val="tx1"/>
                </a:solidFill>
                <a:latin typeface="Times New Roman" panose="02020603050405020304" pitchFamily="18" charset="0"/>
                <a:cs typeface="Times New Roman" panose="02020603050405020304" pitchFamily="18" charset="0"/>
              </a:rPr>
              <a:t>.(93,8%).</a:t>
            </a:r>
          </a:p>
          <a:p>
            <a:pPr marL="0" indent="0">
              <a:buNone/>
            </a:pPr>
            <a:r>
              <a:rPr lang="uk-UA" b="1" dirty="0" smtClean="0">
                <a:solidFill>
                  <a:schemeClr val="tx1"/>
                </a:solidFill>
                <a:latin typeface="Times New Roman" panose="02020603050405020304" pitchFamily="18" charset="0"/>
                <a:cs typeface="Times New Roman" panose="02020603050405020304" pitchFamily="18" charset="0"/>
              </a:rPr>
              <a:t>Недоотримано до плану </a:t>
            </a:r>
            <a:r>
              <a:rPr lang="uk-UA" b="1" dirty="0" smtClean="0">
                <a:solidFill>
                  <a:srgbClr val="FF0000"/>
                </a:solidFill>
                <a:latin typeface="Times New Roman" panose="02020603050405020304" pitchFamily="18" charset="0"/>
                <a:cs typeface="Times New Roman" panose="02020603050405020304" pitchFamily="18" charset="0"/>
              </a:rPr>
              <a:t>4972,7 </a:t>
            </a:r>
            <a:r>
              <a:rPr lang="uk-UA" b="1" dirty="0" err="1" smtClean="0">
                <a:solidFill>
                  <a:schemeClr val="tx1"/>
                </a:solidFill>
                <a:latin typeface="Times New Roman" panose="02020603050405020304" pitchFamily="18" charset="0"/>
                <a:cs typeface="Times New Roman" panose="02020603050405020304" pitchFamily="18" charset="0"/>
              </a:rPr>
              <a:t>тис.грн</a:t>
            </a:r>
            <a:r>
              <a:rPr lang="uk-UA" b="1"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uk-UA" dirty="0" smtClean="0">
                <a:solidFill>
                  <a:schemeClr val="tx1"/>
                </a:solidFill>
                <a:latin typeface="Times New Roman" panose="02020603050405020304" pitchFamily="18" charset="0"/>
                <a:cs typeface="Times New Roman" panose="02020603050405020304" pitchFamily="18" charset="0"/>
              </a:rPr>
              <a:t>податки, збори та обов'язкові платежі 55435,9 </a:t>
            </a:r>
            <a:r>
              <a:rPr lang="uk-UA" dirty="0" err="1" smtClean="0">
                <a:solidFill>
                  <a:schemeClr val="tx1"/>
                </a:solidFill>
                <a:latin typeface="Times New Roman" panose="02020603050405020304" pitchFamily="18" charset="0"/>
                <a:cs typeface="Times New Roman" panose="02020603050405020304" pitchFamily="18" charset="0"/>
              </a:rPr>
              <a:t>тис.грн</a:t>
            </a:r>
            <a:r>
              <a:rPr lang="uk-UA" dirty="0" smtClean="0">
                <a:solidFill>
                  <a:schemeClr val="tx1"/>
                </a:solidFill>
                <a:latin typeface="Times New Roman" panose="02020603050405020304" pitchFamily="18" charset="0"/>
                <a:cs typeface="Times New Roman" panose="02020603050405020304" pitchFamily="18" charset="0"/>
              </a:rPr>
              <a:t>. ( 91,9%)</a:t>
            </a:r>
          </a:p>
          <a:p>
            <a:pPr>
              <a:buFont typeface="Wingdings" panose="05000000000000000000" pitchFamily="2" charset="2"/>
              <a:buChar char="v"/>
            </a:pPr>
            <a:r>
              <a:rPr lang="uk-UA" dirty="0">
                <a:solidFill>
                  <a:schemeClr val="tx1"/>
                </a:solidFill>
                <a:latin typeface="Times New Roman" panose="02020603050405020304" pitchFamily="18" charset="0"/>
                <a:cs typeface="Times New Roman" panose="02020603050405020304" pitchFamily="18" charset="0"/>
              </a:rPr>
              <a:t>т</a:t>
            </a:r>
            <a:r>
              <a:rPr lang="uk-UA" dirty="0" smtClean="0">
                <a:solidFill>
                  <a:schemeClr val="tx1"/>
                </a:solidFill>
                <a:latin typeface="Times New Roman" panose="02020603050405020304" pitchFamily="18" charset="0"/>
                <a:cs typeface="Times New Roman" panose="02020603050405020304" pitchFamily="18" charset="0"/>
              </a:rPr>
              <a:t>рансферти із державного та інших бюджетів 19810,2 </a:t>
            </a:r>
            <a:r>
              <a:rPr lang="uk-UA" dirty="0" err="1" smtClean="0">
                <a:solidFill>
                  <a:schemeClr val="tx1"/>
                </a:solidFill>
                <a:latin typeface="Times New Roman" panose="02020603050405020304" pitchFamily="18" charset="0"/>
                <a:cs typeface="Times New Roman" panose="02020603050405020304" pitchFamily="18" charset="0"/>
              </a:rPr>
              <a:t>тис.грн</a:t>
            </a:r>
            <a:r>
              <a:rPr lang="uk-UA" dirty="0" smtClean="0">
                <a:solidFill>
                  <a:schemeClr val="tx1"/>
                </a:solidFill>
                <a:latin typeface="Times New Roman" panose="02020603050405020304" pitchFamily="18" charset="0"/>
                <a:cs typeface="Times New Roman" panose="02020603050405020304" pitchFamily="18" charset="0"/>
              </a:rPr>
              <a:t>.(99,6%)</a:t>
            </a:r>
          </a:p>
          <a:p>
            <a:endParaRPr lang="uk-UA" dirty="0">
              <a:solidFill>
                <a:schemeClr val="tx1"/>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5004048" y="1628800"/>
            <a:ext cx="3456384" cy="4412564"/>
          </a:xfrm>
        </p:spPr>
        <p:txBody>
          <a:bodyPr/>
          <a:lstStyle/>
          <a:p>
            <a:pPr marL="0" indent="0">
              <a:buNone/>
            </a:pPr>
            <a:r>
              <a:rPr lang="uk-UA" b="1" dirty="0" smtClean="0">
                <a:solidFill>
                  <a:schemeClr val="tx1"/>
                </a:solidFill>
                <a:latin typeface="Times New Roman" panose="02020603050405020304" pitchFamily="18" charset="0"/>
                <a:cs typeface="Times New Roman" panose="02020603050405020304" pitchFamily="18" charset="0"/>
              </a:rPr>
              <a:t>Спеціальний фонд виконано в сумі 216,0 </a:t>
            </a:r>
            <a:r>
              <a:rPr lang="uk-UA" b="1" dirty="0" err="1" smtClean="0">
                <a:solidFill>
                  <a:schemeClr val="tx1"/>
                </a:solidFill>
                <a:latin typeface="Times New Roman" panose="02020603050405020304" pitchFamily="18" charset="0"/>
                <a:cs typeface="Times New Roman" panose="02020603050405020304" pitchFamily="18" charset="0"/>
              </a:rPr>
              <a:t>тис.грн</a:t>
            </a:r>
            <a:r>
              <a:rPr lang="uk-UA" b="1"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uk-UA"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uk-UA" b="1"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uk-UA" dirty="0" smtClean="0">
                <a:solidFill>
                  <a:schemeClr val="tx1"/>
                </a:solidFill>
                <a:latin typeface="Times New Roman" panose="02020603050405020304" pitchFamily="18" charset="0"/>
                <a:cs typeface="Times New Roman" panose="02020603050405020304" pitchFamily="18" charset="0"/>
              </a:rPr>
              <a:t>податки, збори та обов'язкові платежі 18,0тис.грн (163,6%)</a:t>
            </a:r>
          </a:p>
          <a:p>
            <a:pPr>
              <a:buFont typeface="Wingdings" panose="05000000000000000000" pitchFamily="2" charset="2"/>
              <a:buChar char="v"/>
            </a:pPr>
            <a:r>
              <a:rPr lang="uk-UA" dirty="0">
                <a:solidFill>
                  <a:schemeClr val="tx1"/>
                </a:solidFill>
                <a:latin typeface="Times New Roman" panose="02020603050405020304" pitchFamily="18" charset="0"/>
                <a:cs typeface="Times New Roman" panose="02020603050405020304" pitchFamily="18" charset="0"/>
              </a:rPr>
              <a:t>в</a:t>
            </a:r>
            <a:r>
              <a:rPr lang="uk-UA" dirty="0" smtClean="0">
                <a:solidFill>
                  <a:schemeClr val="tx1"/>
                </a:solidFill>
                <a:latin typeface="Times New Roman" panose="02020603050405020304" pitchFamily="18" charset="0"/>
                <a:cs typeface="Times New Roman" panose="02020603050405020304" pitchFamily="18" charset="0"/>
              </a:rPr>
              <a:t>ласні надходження бюджетних установ  198,0 </a:t>
            </a:r>
            <a:r>
              <a:rPr lang="uk-UA" dirty="0" err="1" smtClean="0">
                <a:solidFill>
                  <a:schemeClr val="tx1"/>
                </a:solidFill>
                <a:latin typeface="Times New Roman" panose="02020603050405020304" pitchFamily="18" charset="0"/>
                <a:cs typeface="Times New Roman" panose="02020603050405020304" pitchFamily="18" charset="0"/>
              </a:rPr>
              <a:t>тис.грн</a:t>
            </a:r>
            <a:r>
              <a:rPr lang="uk-UA"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endParaRPr lang="uk-UA" dirty="0" smtClean="0">
              <a:solidFill>
                <a:schemeClr val="tx1"/>
              </a:solidFill>
              <a:latin typeface="Times New Roman" panose="02020603050405020304" pitchFamily="18" charset="0"/>
              <a:cs typeface="Times New Roman" panose="02020603050405020304" pitchFamily="18" charset="0"/>
            </a:endParaRPr>
          </a:p>
          <a:p>
            <a:endParaRPr lang="uk-UA" dirty="0">
              <a:solidFill>
                <a:schemeClr val="tx1"/>
              </a:solidFill>
              <a:latin typeface="Times New Roman" panose="02020603050405020304" pitchFamily="18" charset="0"/>
              <a:cs typeface="Times New Roman" panose="02020603050405020304" pitchFamily="18" charset="0"/>
            </a:endParaRPr>
          </a:p>
        </p:txBody>
      </p:sp>
      <p:sp>
        <p:nvSpPr>
          <p:cNvPr id="6" name="Стрелка вниз 5"/>
          <p:cNvSpPr/>
          <p:nvPr/>
        </p:nvSpPr>
        <p:spPr>
          <a:xfrm>
            <a:off x="2843808" y="1196752"/>
            <a:ext cx="432048" cy="43204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трелка вниз 6"/>
          <p:cNvSpPr/>
          <p:nvPr/>
        </p:nvSpPr>
        <p:spPr>
          <a:xfrm>
            <a:off x="5580112" y="1196752"/>
            <a:ext cx="432048" cy="50405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4120" y="4955458"/>
            <a:ext cx="2305992" cy="1691148"/>
          </a:xfrm>
          <a:prstGeom prst="rect">
            <a:avLst/>
          </a:prstGeom>
        </p:spPr>
      </p:pic>
    </p:spTree>
    <p:extLst>
      <p:ext uri="{BB962C8B-B14F-4D97-AF65-F5344CB8AC3E}">
        <p14:creationId xmlns:p14="http://schemas.microsoft.com/office/powerpoint/2010/main" val="858241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3" name="Диаграмма 2"/>
          <p:cNvGraphicFramePr/>
          <p:nvPr>
            <p:extLst>
              <p:ext uri="{D42A27DB-BD31-4B8C-83A1-F6EECF244321}">
                <p14:modId xmlns:p14="http://schemas.microsoft.com/office/powerpoint/2010/main" val="3296103800"/>
              </p:ext>
            </p:extLst>
          </p:nvPr>
        </p:nvGraphicFramePr>
        <p:xfrm>
          <a:off x="29497" y="1307690"/>
          <a:ext cx="9211231" cy="5250426"/>
        </p:xfrm>
        <a:graphic>
          <a:graphicData uri="http://schemas.openxmlformats.org/drawingml/2006/chart">
            <c:chart xmlns:c="http://schemas.openxmlformats.org/drawingml/2006/chart" xmlns:r="http://schemas.openxmlformats.org/officeDocument/2006/relationships" r:id="rId2"/>
          </a:graphicData>
        </a:graphic>
      </p:graphicFrame>
      <p:sp>
        <p:nvSpPr>
          <p:cNvPr id="4" name="Заголовок 3"/>
          <p:cNvSpPr>
            <a:spLocks noGrp="1"/>
          </p:cNvSpPr>
          <p:nvPr>
            <p:ph type="title"/>
          </p:nvPr>
        </p:nvSpPr>
        <p:spPr>
          <a:xfrm>
            <a:off x="29497" y="157316"/>
            <a:ext cx="8888361" cy="1150374"/>
          </a:xfrm>
        </p:spPr>
        <p:txBody>
          <a:bodyPr>
            <a:normAutofit/>
          </a:bodyPr>
          <a:lstStyle/>
          <a:p>
            <a:pPr algn="ctr"/>
            <a:r>
              <a:rPr lang="uk-UA"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Структура доходів загального фонду бюджету</a:t>
            </a:r>
            <a:br>
              <a:rPr lang="uk-UA"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uk-UA" sz="16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 загального фонду бюджету надійшло 75246,1 </a:t>
            </a:r>
            <a:r>
              <a:rPr lang="uk-UA" sz="16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тис.грн</a:t>
            </a:r>
            <a:r>
              <a:rPr lang="uk-UA" sz="16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з них трансферти 19810,2 </a:t>
            </a:r>
            <a:r>
              <a:rPr lang="uk-UA" sz="16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тис.грн</a:t>
            </a:r>
            <a:r>
              <a:rPr lang="uk-UA" sz="16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.(питома вага 26%) податки та збори 55435,9 </a:t>
            </a:r>
            <a:r>
              <a:rPr lang="uk-UA" sz="16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тис.грн</a:t>
            </a:r>
            <a:r>
              <a:rPr lang="uk-UA" sz="1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uk-UA" sz="16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(питома вага 74%) </a:t>
            </a:r>
            <a:endParaRPr lang="uk-UA"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7493867"/>
      </p:ext>
    </p:extLst>
  </p:cSld>
  <p:clrMapOvr>
    <a:masterClrMapping/>
  </p:clrMapOvr>
  <mc:AlternateContent xmlns:mc="http://schemas.openxmlformats.org/markup-compatibility/2006" xmlns:p14="http://schemas.microsoft.com/office/powerpoint/2010/main">
    <mc:Choice Requires="p14">
      <p:transition spd="slow" p14:dur="800" advTm="8201">
        <p:circle/>
      </p:transition>
    </mc:Choice>
    <mc:Fallback xmlns="">
      <p:transition spd="slow" advTm="8201">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4408" y="188640"/>
            <a:ext cx="7850833" cy="803176"/>
          </a:xfrm>
        </p:spPr>
        <p:txBody>
          <a:bodyPr>
            <a:noAutofit/>
          </a:bodyPr>
          <a:lstStyle/>
          <a:p>
            <a:pPr algn="ctr"/>
            <a:r>
              <a:rPr lang="uk-UA" sz="2000" b="1" dirty="0">
                <a:solidFill>
                  <a:schemeClr val="tx1"/>
                </a:solidFill>
                <a:latin typeface="Times New Roman" panose="02020603050405020304" pitchFamily="18" charset="0"/>
                <a:cs typeface="Times New Roman" panose="02020603050405020304" pitchFamily="18" charset="0"/>
              </a:rPr>
              <a:t>Аналіз виконання джерел доходів </a:t>
            </a:r>
            <a:r>
              <a:rPr lang="uk-UA" sz="2000" b="1" i="1" u="sng" dirty="0">
                <a:solidFill>
                  <a:schemeClr val="tx1"/>
                </a:solidFill>
                <a:latin typeface="Times New Roman" panose="02020603050405020304" pitchFamily="18" charset="0"/>
                <a:cs typeface="Times New Roman" panose="02020603050405020304" pitchFamily="18" charset="0"/>
              </a:rPr>
              <a:t>загального фонду</a:t>
            </a:r>
            <a:r>
              <a:rPr lang="uk-UA" sz="2000" b="1" dirty="0">
                <a:solidFill>
                  <a:schemeClr val="tx1"/>
                </a:solidFill>
                <a:latin typeface="Times New Roman" panose="02020603050405020304" pitchFamily="18" charset="0"/>
                <a:cs typeface="Times New Roman" panose="02020603050405020304" pitchFamily="18" charset="0"/>
              </a:rPr>
              <a:t> бюджету</a:t>
            </a:r>
            <a:r>
              <a:rPr lang="uk-UA" sz="2000" dirty="0">
                <a:solidFill>
                  <a:schemeClr val="tx1"/>
                </a:solidFill>
                <a:latin typeface="Times New Roman" panose="02020603050405020304" pitchFamily="18" charset="0"/>
                <a:cs typeface="Times New Roman" panose="02020603050405020304" pitchFamily="18" charset="0"/>
              </a:rPr>
              <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Фонтанської сільської  територіальної громади за  </a:t>
            </a:r>
            <a:r>
              <a:rPr lang="ru-RU" sz="2000" b="1" dirty="0" err="1" smtClean="0">
                <a:solidFill>
                  <a:schemeClr val="tx1"/>
                </a:solidFill>
                <a:latin typeface="Times New Roman" panose="02020603050405020304" pitchFamily="18" charset="0"/>
                <a:cs typeface="Times New Roman" panose="02020603050405020304" pitchFamily="18" charset="0"/>
              </a:rPr>
              <a:t>січень</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b="1" dirty="0">
                <a:solidFill>
                  <a:schemeClr val="tx1"/>
                </a:solidFill>
                <a:latin typeface="Times New Roman" panose="02020603050405020304" pitchFamily="18" charset="0"/>
                <a:cs typeface="Times New Roman" panose="02020603050405020304" pitchFamily="18" charset="0"/>
              </a:rPr>
              <a:t>- </a:t>
            </a:r>
            <a:r>
              <a:rPr lang="ru-RU" sz="2000" b="1" dirty="0" err="1" smtClean="0">
                <a:solidFill>
                  <a:schemeClr val="tx1"/>
                </a:solidFill>
                <a:latin typeface="Times New Roman" panose="02020603050405020304" pitchFamily="18" charset="0"/>
                <a:cs typeface="Times New Roman" panose="02020603050405020304" pitchFamily="18" charset="0"/>
              </a:rPr>
              <a:t>квітень</a:t>
            </a:r>
            <a:r>
              <a:rPr lang="ru-RU" sz="2000" dirty="0" smtClean="0">
                <a:solidFill>
                  <a:schemeClr val="tx1"/>
                </a:solidFill>
                <a:latin typeface="Times New Roman" panose="02020603050405020304" pitchFamily="18" charset="0"/>
                <a:cs typeface="Times New Roman" panose="02020603050405020304" pitchFamily="18" charset="0"/>
              </a:rPr>
              <a:t> </a:t>
            </a:r>
            <a:r>
              <a:rPr lang="uk-UA" sz="2000" b="1" dirty="0">
                <a:solidFill>
                  <a:schemeClr val="tx1"/>
                </a:solidFill>
                <a:latin typeface="Times New Roman" panose="02020603050405020304" pitchFamily="18" charset="0"/>
                <a:cs typeface="Times New Roman" panose="02020603050405020304" pitchFamily="18" charset="0"/>
              </a:rPr>
              <a:t>2022 року</a:t>
            </a:r>
            <a:r>
              <a:rPr lang="uk-UA" sz="2000" dirty="0">
                <a:solidFill>
                  <a:schemeClr val="tx1"/>
                </a:solidFill>
                <a:latin typeface="Times New Roman" panose="02020603050405020304" pitchFamily="18" charset="0"/>
                <a:cs typeface="Times New Roman" panose="02020603050405020304" pitchFamily="18" charset="0"/>
              </a:rPr>
              <a:t/>
            </a:r>
            <a:br>
              <a:rPr lang="uk-UA" sz="2000" dirty="0">
                <a:solidFill>
                  <a:schemeClr val="tx1"/>
                </a:solidFill>
                <a:latin typeface="Times New Roman" panose="02020603050405020304" pitchFamily="18" charset="0"/>
                <a:cs typeface="Times New Roman" panose="02020603050405020304" pitchFamily="18" charset="0"/>
              </a:rPr>
            </a:br>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422618417"/>
              </p:ext>
            </p:extLst>
          </p:nvPr>
        </p:nvGraphicFramePr>
        <p:xfrm>
          <a:off x="539551" y="1340764"/>
          <a:ext cx="8352928" cy="5256589"/>
        </p:xfrm>
        <a:graphic>
          <a:graphicData uri="http://schemas.openxmlformats.org/drawingml/2006/table">
            <a:tbl>
              <a:tblPr firstRow="1" firstCol="1" bandRow="1">
                <a:tableStyleId>{5C22544A-7EE6-4342-B048-85BDC9FD1C3A}</a:tableStyleId>
              </a:tblPr>
              <a:tblGrid>
                <a:gridCol w="3926050"/>
                <a:gridCol w="1105636"/>
                <a:gridCol w="1105636"/>
                <a:gridCol w="1227810"/>
                <a:gridCol w="987796"/>
              </a:tblGrid>
              <a:tr h="1138544">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Найменування</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Планові показники на  січень - </a:t>
                      </a:r>
                      <a:r>
                        <a:rPr lang="uk-UA" sz="1200" dirty="0" smtClean="0">
                          <a:solidFill>
                            <a:schemeClr val="tx1"/>
                          </a:solidFill>
                          <a:effectLst/>
                          <a:latin typeface="Times New Roman" panose="02020603050405020304" pitchFamily="18" charset="0"/>
                          <a:cs typeface="Times New Roman" panose="02020603050405020304" pitchFamily="18" charset="0"/>
                        </a:rPr>
                        <a:t>квітень </a:t>
                      </a:r>
                      <a:r>
                        <a:rPr lang="uk-UA" sz="1200" dirty="0">
                          <a:solidFill>
                            <a:schemeClr val="tx1"/>
                          </a:solidFill>
                          <a:effectLst/>
                          <a:latin typeface="Times New Roman" panose="02020603050405020304" pitchFamily="18" charset="0"/>
                          <a:cs typeface="Times New Roman" panose="02020603050405020304" pitchFamily="18" charset="0"/>
                        </a:rPr>
                        <a:t>2022 року</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Фактично надійшло за січень - </a:t>
                      </a:r>
                      <a:r>
                        <a:rPr lang="uk-UA" sz="1200" dirty="0" smtClean="0">
                          <a:solidFill>
                            <a:schemeClr val="tx1"/>
                          </a:solidFill>
                          <a:effectLst/>
                          <a:latin typeface="Times New Roman" panose="02020603050405020304" pitchFamily="18" charset="0"/>
                          <a:cs typeface="Times New Roman" panose="02020603050405020304" pitchFamily="18" charset="0"/>
                        </a:rPr>
                        <a:t>квітень </a:t>
                      </a:r>
                      <a:r>
                        <a:rPr lang="uk-UA" sz="1200" dirty="0">
                          <a:solidFill>
                            <a:schemeClr val="tx1"/>
                          </a:solidFill>
                          <a:effectLst/>
                          <a:latin typeface="Times New Roman" panose="02020603050405020304" pitchFamily="18" charset="0"/>
                          <a:cs typeface="Times New Roman" panose="02020603050405020304" pitchFamily="18" charset="0"/>
                        </a:rPr>
                        <a:t>2022 року</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Відхилення до уточненого плану(+/-) тис.грн.</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 виконання до плану</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48134">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Податок та збір на доходи фізичних осіб</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23738,6</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nchor="b"/>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23488,9</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-249,7</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98,9</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Податок на прибуток</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87,0</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nchor="b"/>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486,6</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399,6</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559,3</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45040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Внутрішні податки на товари та послуги ( акцизний податок)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11659,9</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nchor="b"/>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8605,4</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-3054,5</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73,8</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Податок на нерухоме майно</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4926,0</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nchor="b"/>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5366,1</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440,1</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108,9</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Плата за землю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9042,3</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nchor="b"/>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7135,9</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-1906,4</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78,9</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Транспортний податок</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59,0</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nchor="b"/>
                </a:tc>
                <a:tc>
                  <a:txBody>
                    <a:bodyPr/>
                    <a:lstStyle/>
                    <a:p>
                      <a:pPr algn="ctr">
                        <a:lnSpc>
                          <a:spcPct val="107000"/>
                        </a:lnSpc>
                        <a:spcAft>
                          <a:spcPts val="0"/>
                        </a:spcAft>
                      </a:pPr>
                      <a:r>
                        <a:rPr lang="uk-UA" sz="1200" dirty="0" smtClean="0">
                          <a:solidFill>
                            <a:schemeClr val="tx1"/>
                          </a:solidFill>
                          <a:effectLst/>
                          <a:latin typeface="Times New Roman" panose="02020603050405020304" pitchFamily="18" charset="0"/>
                          <a:cs typeface="Times New Roman" panose="02020603050405020304" pitchFamily="18" charset="0"/>
                        </a:rPr>
                        <a:t>59,1</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0,1</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100,2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Туристичний збір</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20,5</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nchor="b"/>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5,8</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-14,7</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28,3</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Єдиний податок</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9557,5</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9484</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-73,5</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99,2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Адміністративний збір</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376,2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331,8</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-44,4</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88,2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Інші надходження</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820,0</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424,2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-395,8</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51,7</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Інші податки та збори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51,9</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48,1</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-3,8</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92,7</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29825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Трансферти</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19880,0</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19810,2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-69,8</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99,6</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r h="436912">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ВСЬОГО ДОХОДІВ</a:t>
                      </a:r>
                    </a:p>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80218,9</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75246,1</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-4972,8</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93,8</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69" marR="64769" marT="0" marB="0"/>
                </a:tc>
              </a:tr>
            </a:tbl>
          </a:graphicData>
        </a:graphic>
      </p:graphicFrame>
    </p:spTree>
    <p:extLst>
      <p:ext uri="{BB962C8B-B14F-4D97-AF65-F5344CB8AC3E}">
        <p14:creationId xmlns:p14="http://schemas.microsoft.com/office/powerpoint/2010/main" val="185363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4738"/>
            <a:ext cx="8568952" cy="1320800"/>
          </a:xfrm>
        </p:spPr>
        <p:txBody>
          <a:bodyPr>
            <a:normAutofit/>
          </a:bodyPr>
          <a:lstStyle/>
          <a:p>
            <a:pPr algn="ctr"/>
            <a:r>
              <a:rPr lang="uk-UA" sz="2000" b="1" dirty="0">
                <a:solidFill>
                  <a:schemeClr val="tx1"/>
                </a:solidFill>
                <a:latin typeface="Times New Roman" panose="02020603050405020304" pitchFamily="18" charset="0"/>
                <a:cs typeface="Times New Roman" panose="02020603050405020304" pitchFamily="18" charset="0"/>
              </a:rPr>
              <a:t>Динаміка </a:t>
            </a:r>
            <a:r>
              <a:rPr lang="uk-UA" sz="2000" b="1" dirty="0" smtClean="0">
                <a:solidFill>
                  <a:schemeClr val="tx1"/>
                </a:solidFill>
                <a:latin typeface="Times New Roman" panose="02020603050405020304" pitchFamily="18" charset="0"/>
                <a:cs typeface="Times New Roman" panose="02020603050405020304" pitchFamily="18" charset="0"/>
              </a:rPr>
              <a:t>надходжень власних доходів загального фонду                                                                                                                                                                                                                                                                                                                                                                                          за </a:t>
            </a:r>
            <a:r>
              <a:rPr lang="uk-UA" sz="2000" b="1" dirty="0">
                <a:solidFill>
                  <a:schemeClr val="tx1"/>
                </a:solidFill>
                <a:latin typeface="Times New Roman" panose="02020603050405020304" pitchFamily="18" charset="0"/>
                <a:cs typeface="Times New Roman" panose="02020603050405020304" pitchFamily="18" charset="0"/>
              </a:rPr>
              <a:t>січень - </a:t>
            </a:r>
            <a:r>
              <a:rPr lang="uk-UA" sz="2000" b="1" dirty="0" smtClean="0">
                <a:solidFill>
                  <a:schemeClr val="tx1"/>
                </a:solidFill>
                <a:latin typeface="Times New Roman" panose="02020603050405020304" pitchFamily="18" charset="0"/>
                <a:cs typeface="Times New Roman" panose="02020603050405020304" pitchFamily="18" charset="0"/>
              </a:rPr>
              <a:t>квітень </a:t>
            </a:r>
            <a:r>
              <a:rPr lang="uk-UA" sz="2000" b="1" dirty="0">
                <a:solidFill>
                  <a:schemeClr val="tx1"/>
                </a:solidFill>
                <a:latin typeface="Times New Roman" panose="02020603050405020304" pitchFamily="18" charset="0"/>
                <a:cs typeface="Times New Roman" panose="02020603050405020304" pitchFamily="18" charset="0"/>
              </a:rPr>
              <a:t>2022 року в порівнянні з відповідним періодом </a:t>
            </a:r>
            <a:r>
              <a:rPr lang="uk-UA" sz="2000" b="1" dirty="0" smtClean="0">
                <a:solidFill>
                  <a:schemeClr val="tx1"/>
                </a:solidFill>
                <a:latin typeface="Times New Roman" panose="02020603050405020304" pitchFamily="18" charset="0"/>
                <a:cs typeface="Times New Roman" panose="02020603050405020304" pitchFamily="18" charset="0"/>
              </a:rPr>
              <a:t>2021 року</a:t>
            </a:r>
            <a:endParaRPr lang="uk-UA" sz="16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304745867"/>
              </p:ext>
            </p:extLst>
          </p:nvPr>
        </p:nvGraphicFramePr>
        <p:xfrm>
          <a:off x="251520" y="1238863"/>
          <a:ext cx="8640959" cy="5279924"/>
        </p:xfrm>
        <a:graphic>
          <a:graphicData uri="http://schemas.openxmlformats.org/drawingml/2006/table">
            <a:tbl>
              <a:tblPr firstRow="1" firstCol="1" bandRow="1">
                <a:tableStyleId>{5C22544A-7EE6-4342-B048-85BDC9FD1C3A}</a:tableStyleId>
              </a:tblPr>
              <a:tblGrid>
                <a:gridCol w="3953706"/>
                <a:gridCol w="1441711"/>
                <a:gridCol w="1441711"/>
                <a:gridCol w="964525"/>
                <a:gridCol w="839306"/>
              </a:tblGrid>
              <a:tr h="689744">
                <a:tc>
                  <a:txBody>
                    <a:bodyPr/>
                    <a:lstStyle/>
                    <a:p>
                      <a:pPr algn="ctr">
                        <a:lnSpc>
                          <a:spcPct val="107000"/>
                        </a:lnSpc>
                        <a:spcAft>
                          <a:spcPts val="0"/>
                        </a:spcAft>
                      </a:pPr>
                      <a:endParaRPr lang="uk-UA" sz="12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Найменування</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Надходження січень - </a:t>
                      </a:r>
                      <a:r>
                        <a:rPr lang="uk-UA" sz="1200" dirty="0" smtClean="0">
                          <a:solidFill>
                            <a:schemeClr val="tx1"/>
                          </a:solidFill>
                          <a:effectLst/>
                          <a:latin typeface="Times New Roman" panose="02020603050405020304" pitchFamily="18" charset="0"/>
                          <a:cs typeface="Times New Roman" panose="02020603050405020304" pitchFamily="18" charset="0"/>
                        </a:rPr>
                        <a:t>квітень </a:t>
                      </a:r>
                      <a:r>
                        <a:rPr lang="uk-UA" sz="1200" dirty="0">
                          <a:solidFill>
                            <a:schemeClr val="tx1"/>
                          </a:solidFill>
                          <a:effectLst/>
                          <a:latin typeface="Times New Roman" panose="02020603050405020304" pitchFamily="18" charset="0"/>
                          <a:cs typeface="Times New Roman" panose="02020603050405020304" pitchFamily="18" charset="0"/>
                        </a:rPr>
                        <a:t>2021 року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Надходження  за січень - </a:t>
                      </a:r>
                      <a:r>
                        <a:rPr lang="uk-UA" sz="1200" dirty="0" smtClean="0">
                          <a:solidFill>
                            <a:schemeClr val="tx1"/>
                          </a:solidFill>
                          <a:effectLst/>
                          <a:latin typeface="Times New Roman" panose="02020603050405020304" pitchFamily="18" charset="0"/>
                          <a:cs typeface="Times New Roman" panose="02020603050405020304" pitchFamily="18" charset="0"/>
                        </a:rPr>
                        <a:t>квітень </a:t>
                      </a:r>
                      <a:r>
                        <a:rPr lang="uk-UA" sz="1200" dirty="0">
                          <a:solidFill>
                            <a:schemeClr val="tx1"/>
                          </a:solidFill>
                          <a:effectLst/>
                          <a:latin typeface="Times New Roman" panose="02020603050405020304" pitchFamily="18" charset="0"/>
                          <a:cs typeface="Times New Roman" panose="02020603050405020304" pitchFamily="18" charset="0"/>
                        </a:rPr>
                        <a:t>2022 року</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Відхилення</a:t>
                      </a:r>
                    </a:p>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до минулого року</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ДОХОДИ ВІД ПОДАТКІВ ТА ЗБОРІВ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328519">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Податок та збір на доходи фізичних осіб</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19937,9</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23488,9</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3551,0</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117,8</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Податок на прибуток</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86,8</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486,6</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399,8</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560,6</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531052">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Внутрішні податки на товари та послуги ( акцизний податок)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12789,9</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8605,4</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-4184,5</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67,3</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Податок на нерухоме майно</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5182,8</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5366,1</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183,3</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103,5</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Плата за землю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11454,2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7135,9</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-4318,3</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62,3</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Транспортний податок</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50,0</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59,1</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9,1</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118,2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Туристичний збір</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14,8</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5,8</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-9,0</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39,2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Єдиний податок</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8394,0</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9484</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1090,0</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113,0</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Адміністративний збір</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315,2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331,8</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16,6</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105,3</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Інші надходження</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1595,2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424,2</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-1171,0</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26,6</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Інші податки та збори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59,4</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48,1</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-11,3</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81,0</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531052">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ВСЬОГО ДОХОДІВ </a:t>
                      </a:r>
                    </a:p>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 без урахування трансфертів)</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59880,2</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55435,9</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-4444,3</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92,6</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65526">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Міжбюджетні трансферти</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15433,6</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19810,2</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4376,6</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a:solidFill>
                            <a:schemeClr val="tx1"/>
                          </a:solidFill>
                          <a:effectLst/>
                          <a:latin typeface="Times New Roman" panose="02020603050405020304" pitchFamily="18" charset="0"/>
                          <a:cs typeface="Times New Roman" panose="02020603050405020304" pitchFamily="18" charset="0"/>
                        </a:rPr>
                        <a:t>128,4</a:t>
                      </a:r>
                      <a:endParaRPr lang="uk-UA"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r h="278771">
                <a:tc>
                  <a:txBody>
                    <a:bodyPr/>
                    <a:lstStyle/>
                    <a:p>
                      <a:pPr algn="l">
                        <a:lnSpc>
                          <a:spcPct val="107000"/>
                        </a:lnSpc>
                        <a:spcAft>
                          <a:spcPts val="0"/>
                        </a:spcAft>
                      </a:pPr>
                      <a:r>
                        <a:rPr lang="uk-UA" sz="1200" dirty="0">
                          <a:solidFill>
                            <a:schemeClr val="tx1"/>
                          </a:solidFill>
                          <a:effectLst/>
                          <a:latin typeface="Times New Roman" panose="02020603050405020304" pitchFamily="18" charset="0"/>
                          <a:cs typeface="Times New Roman" panose="02020603050405020304" pitchFamily="18" charset="0"/>
                        </a:rPr>
                        <a:t>ВСЬОГО ДОХОДІВ ( з урахуванням трансфертів) </a:t>
                      </a:r>
                      <a:endParaRPr lang="uk-UA"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75313,8</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75246,1</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-67,7</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c>
                  <a:txBody>
                    <a:bodyPr/>
                    <a:lstStyle/>
                    <a:p>
                      <a:pPr algn="ctr">
                        <a:lnSpc>
                          <a:spcPct val="107000"/>
                        </a:lnSpc>
                        <a:spcAft>
                          <a:spcPts val="0"/>
                        </a:spcAft>
                      </a:pPr>
                      <a:r>
                        <a:rPr lang="uk-UA" sz="1200" b="1" dirty="0">
                          <a:solidFill>
                            <a:schemeClr val="tx1"/>
                          </a:solidFill>
                          <a:effectLst/>
                          <a:latin typeface="Times New Roman" panose="02020603050405020304" pitchFamily="18" charset="0"/>
                          <a:cs typeface="Times New Roman" panose="02020603050405020304" pitchFamily="18" charset="0"/>
                        </a:rPr>
                        <a:t>99,9</a:t>
                      </a:r>
                      <a:endParaRPr lang="uk-UA"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73" marR="56673" marT="0" marB="0"/>
                </a:tc>
              </a:tr>
            </a:tbl>
          </a:graphicData>
        </a:graphic>
      </p:graphicFrame>
    </p:spTree>
    <p:extLst>
      <p:ext uri="{BB962C8B-B14F-4D97-AF65-F5344CB8AC3E}">
        <p14:creationId xmlns:p14="http://schemas.microsoft.com/office/powerpoint/2010/main" val="3931296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56A018A-1184-45ED-B713-141CA35966B6}"/>
              </a:ext>
            </a:extLst>
          </p:cNvPr>
          <p:cNvSpPr>
            <a:spLocks noGrp="1"/>
          </p:cNvSpPr>
          <p:nvPr>
            <p:ph type="title"/>
          </p:nvPr>
        </p:nvSpPr>
        <p:spPr>
          <a:xfrm>
            <a:off x="539552" y="186813"/>
            <a:ext cx="7530068" cy="1140541"/>
          </a:xfrm>
        </p:spPr>
        <p:txBody>
          <a:bodyPr>
            <a:normAutofit fontScale="90000"/>
          </a:bodyPr>
          <a:lstStyle/>
          <a:p>
            <a:pPr algn="ctr"/>
            <a:r>
              <a:rPr lang="uk-UA" sz="1800" b="1" i="1" dirty="0" smtClean="0">
                <a:solidFill>
                  <a:srgbClr val="0070C0"/>
                </a:solidFill>
              </a:rPr>
              <a:t>Податок на доходи фізичних осіб </a:t>
            </a:r>
            <a:br>
              <a:rPr lang="uk-UA" sz="1800" b="1" i="1" dirty="0" smtClean="0">
                <a:solidFill>
                  <a:srgbClr val="0070C0"/>
                </a:solidFill>
              </a:rPr>
            </a:br>
            <a:r>
              <a:rPr lang="uk-UA" sz="1400" b="1" i="1" dirty="0" smtClean="0">
                <a:solidFill>
                  <a:schemeClr val="tx1"/>
                </a:solidFill>
              </a:rPr>
              <a:t>У структурі власних доходів ПДФО займає 42,4%.Основним чинником , що вплинули на зростання ПДФО, є збільшення розміру мінімальної заробітної плати в порівнянні з 2021 роком на 8,3% та зростання середньомісячної заробітної плати </a:t>
            </a:r>
            <a:endParaRPr lang="uk-UA" sz="1400" b="1" i="1" dirty="0">
              <a:solidFill>
                <a:schemeClr val="tx1"/>
              </a:solidFill>
            </a:endParaRPr>
          </a:p>
        </p:txBody>
      </p:sp>
      <p:graphicFrame>
        <p:nvGraphicFramePr>
          <p:cNvPr id="21" name="Місце для вмісту 20">
            <a:extLst>
              <a:ext uri="{FF2B5EF4-FFF2-40B4-BE49-F238E27FC236}">
                <a16:creationId xmlns="" xmlns:a16="http://schemas.microsoft.com/office/drawing/2014/main" id="{E099A5F0-DBE7-4823-8E9E-A5AA94FD2079}"/>
              </a:ext>
            </a:extLst>
          </p:cNvPr>
          <p:cNvGraphicFramePr>
            <a:graphicFrameLocks noGrp="1"/>
          </p:cNvGraphicFramePr>
          <p:nvPr>
            <p:ph sz="half" idx="1"/>
            <p:extLst>
              <p:ext uri="{D42A27DB-BD31-4B8C-83A1-F6EECF244321}">
                <p14:modId xmlns:p14="http://schemas.microsoft.com/office/powerpoint/2010/main" val="417951561"/>
              </p:ext>
            </p:extLst>
          </p:nvPr>
        </p:nvGraphicFramePr>
        <p:xfrm>
          <a:off x="180261" y="1573160"/>
          <a:ext cx="4124325" cy="4952183"/>
        </p:xfrm>
        <a:graphic>
          <a:graphicData uri="http://schemas.openxmlformats.org/drawingml/2006/chart">
            <c:chart xmlns:c="http://schemas.openxmlformats.org/drawingml/2006/chart" xmlns:r="http://schemas.openxmlformats.org/officeDocument/2006/relationships" r:id="rId2"/>
          </a:graphicData>
        </a:graphic>
      </p:graphicFrame>
      <p:sp>
        <p:nvSpPr>
          <p:cNvPr id="3" name="Місце для вмісту 2">
            <a:extLst>
              <a:ext uri="{FF2B5EF4-FFF2-40B4-BE49-F238E27FC236}">
                <a16:creationId xmlns="" xmlns:a16="http://schemas.microsoft.com/office/drawing/2014/main" id="{E70F2DE0-CFC4-472C-A23B-2CD2292EE119}"/>
              </a:ext>
            </a:extLst>
          </p:cNvPr>
          <p:cNvSpPr>
            <a:spLocks noGrp="1"/>
          </p:cNvSpPr>
          <p:nvPr>
            <p:ph sz="half" idx="2"/>
          </p:nvPr>
        </p:nvSpPr>
        <p:spPr>
          <a:xfrm>
            <a:off x="4427984" y="1189702"/>
            <a:ext cx="4639815" cy="2527329"/>
          </a:xfrm>
        </p:spPr>
        <p:txBody>
          <a:bodyPr anchor="ctr" anchorCtr="0">
            <a:normAutofit/>
          </a:bodyPr>
          <a:lstStyle/>
          <a:p>
            <a:pPr marL="0" indent="0" algn="ctr">
              <a:buNone/>
            </a:pPr>
            <a:r>
              <a:rPr lang="uk-UA" sz="1400" b="1" dirty="0" smtClean="0">
                <a:solidFill>
                  <a:schemeClr val="tx1"/>
                </a:solidFill>
                <a:latin typeface="Times New Roman" panose="02020603050405020304" pitchFamily="18" charset="0"/>
                <a:cs typeface="Times New Roman" panose="02020603050405020304" pitchFamily="18" charset="0"/>
              </a:rPr>
              <a:t>Найбільші платники:</a:t>
            </a:r>
          </a:p>
          <a:p>
            <a:pPr algn="just">
              <a:buFont typeface="Wingdings" panose="05000000000000000000" pitchFamily="2" charset="2"/>
              <a:buChar char="v"/>
            </a:pPr>
            <a:r>
              <a:rPr lang="ru-RU" sz="1400" b="1" dirty="0" err="1" smtClean="0">
                <a:solidFill>
                  <a:schemeClr val="tx1"/>
                </a:solidFill>
                <a:latin typeface="Times New Roman" panose="02020603050405020304" pitchFamily="18" charset="0"/>
                <a:cs typeface="Times New Roman" panose="02020603050405020304" pitchFamily="18" charset="0"/>
              </a:rPr>
              <a:t>Управління</a:t>
            </a:r>
            <a:r>
              <a:rPr lang="ru-RU" sz="1400" b="1" dirty="0" smtClean="0">
                <a:solidFill>
                  <a:schemeClr val="tx1"/>
                </a:solidFill>
                <a:latin typeface="Times New Roman" panose="02020603050405020304" pitchFamily="18" charset="0"/>
                <a:cs typeface="Times New Roman" panose="02020603050405020304" pitchFamily="18" charset="0"/>
              </a:rPr>
              <a:t> </a:t>
            </a:r>
            <a:r>
              <a:rPr lang="ru-RU" sz="1400" b="1" dirty="0" err="1">
                <a:solidFill>
                  <a:schemeClr val="tx1"/>
                </a:solidFill>
                <a:latin typeface="Times New Roman" panose="02020603050405020304" pitchFamily="18" charset="0"/>
                <a:cs typeface="Times New Roman" panose="02020603050405020304" pitchFamily="18" charset="0"/>
              </a:rPr>
              <a:t>освіти</a:t>
            </a:r>
            <a:r>
              <a:rPr lang="ru-RU" sz="1400" b="1" dirty="0">
                <a:solidFill>
                  <a:schemeClr val="tx1"/>
                </a:solidFill>
                <a:latin typeface="Times New Roman" panose="02020603050405020304" pitchFamily="18" charset="0"/>
                <a:cs typeface="Times New Roman" panose="02020603050405020304" pitchFamily="18" charset="0"/>
              </a:rPr>
              <a:t> Фонтанської с/р </a:t>
            </a:r>
            <a:r>
              <a:rPr lang="ru-RU" sz="1400" b="1" dirty="0" smtClean="0">
                <a:solidFill>
                  <a:schemeClr val="tx1"/>
                </a:solidFill>
                <a:latin typeface="Times New Roman" panose="02020603050405020304" pitchFamily="18" charset="0"/>
                <a:cs typeface="Times New Roman" panose="02020603050405020304" pitchFamily="18" charset="0"/>
              </a:rPr>
              <a:t> 2737,7 </a:t>
            </a:r>
            <a:r>
              <a:rPr lang="ru-RU" sz="1400" b="1" dirty="0" err="1">
                <a:solidFill>
                  <a:schemeClr val="tx1"/>
                </a:solidFill>
                <a:latin typeface="Times New Roman" panose="02020603050405020304" pitchFamily="18" charset="0"/>
                <a:cs typeface="Times New Roman" panose="02020603050405020304" pitchFamily="18" charset="0"/>
              </a:rPr>
              <a:t>тис.грн</a:t>
            </a:r>
            <a:endParaRPr lang="ru-RU" sz="1400" b="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uk-UA" sz="1400" b="1" dirty="0" smtClean="0">
                <a:solidFill>
                  <a:schemeClr val="tx1"/>
                </a:solidFill>
                <a:latin typeface="Times New Roman" panose="02020603050405020304" pitchFamily="18" charset="0"/>
                <a:cs typeface="Times New Roman" panose="02020603050405020304" pitchFamily="18" charset="0"/>
              </a:rPr>
              <a:t>ТОВ «Ашан Україна </a:t>
            </a:r>
            <a:r>
              <a:rPr lang="uk-UA" sz="1400" b="1" dirty="0" err="1" smtClean="0">
                <a:solidFill>
                  <a:schemeClr val="tx1"/>
                </a:solidFill>
                <a:latin typeface="Times New Roman" panose="02020603050405020304" pitchFamily="18" charset="0"/>
                <a:cs typeface="Times New Roman" panose="02020603050405020304" pitchFamily="18" charset="0"/>
              </a:rPr>
              <a:t>Гіпермаркет</a:t>
            </a:r>
            <a:r>
              <a:rPr lang="uk-UA" sz="1400" b="1" dirty="0" smtClean="0">
                <a:solidFill>
                  <a:schemeClr val="tx1"/>
                </a:solidFill>
                <a:latin typeface="Times New Roman" panose="02020603050405020304" pitchFamily="18" charset="0"/>
                <a:cs typeface="Times New Roman" panose="02020603050405020304" pitchFamily="18" charset="0"/>
              </a:rPr>
              <a:t>» 1477,5 </a:t>
            </a:r>
            <a:r>
              <a:rPr lang="uk-UA" sz="1400" b="1" dirty="0" err="1" smtClean="0">
                <a:solidFill>
                  <a:schemeClr val="tx1"/>
                </a:solidFill>
                <a:latin typeface="Times New Roman" panose="02020603050405020304" pitchFamily="18" charset="0"/>
                <a:cs typeface="Times New Roman" panose="02020603050405020304" pitchFamily="18" charset="0"/>
              </a:rPr>
              <a:t>тис.грн</a:t>
            </a:r>
            <a:endParaRPr lang="uk-UA" sz="1400" b="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uk-UA" sz="1400" b="1" dirty="0" smtClean="0">
                <a:solidFill>
                  <a:schemeClr val="tx1"/>
                </a:solidFill>
                <a:latin typeface="Times New Roman" panose="02020603050405020304" pitchFamily="18" charset="0"/>
                <a:cs typeface="Times New Roman" panose="02020603050405020304" pitchFamily="18" charset="0"/>
              </a:rPr>
              <a:t>ТОВ «АТБ-маркет»  1442,9 </a:t>
            </a:r>
            <a:r>
              <a:rPr lang="uk-UA" sz="1400" b="1" dirty="0" err="1" smtClean="0">
                <a:solidFill>
                  <a:schemeClr val="tx1"/>
                </a:solidFill>
                <a:latin typeface="Times New Roman" panose="02020603050405020304" pitchFamily="18" charset="0"/>
                <a:cs typeface="Times New Roman" panose="02020603050405020304" pitchFamily="18" charset="0"/>
              </a:rPr>
              <a:t>тис.грн</a:t>
            </a:r>
            <a:endParaRPr lang="uk-UA" sz="1400"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uk-UA" sz="1400" b="1" dirty="0" smtClean="0">
                <a:solidFill>
                  <a:schemeClr val="tx1"/>
                </a:solidFill>
                <a:latin typeface="Times New Roman" panose="02020603050405020304" pitchFamily="18" charset="0"/>
                <a:cs typeface="Times New Roman" panose="02020603050405020304" pitchFamily="18" charset="0"/>
              </a:rPr>
              <a:t>ТОВ «</a:t>
            </a:r>
            <a:r>
              <a:rPr lang="uk-UA" sz="1400" b="1" dirty="0" err="1" smtClean="0">
                <a:solidFill>
                  <a:schemeClr val="tx1"/>
                </a:solidFill>
                <a:latin typeface="Times New Roman" panose="02020603050405020304" pitchFamily="18" charset="0"/>
                <a:cs typeface="Times New Roman" panose="02020603050405020304" pitchFamily="18" charset="0"/>
              </a:rPr>
              <a:t>Леруа</a:t>
            </a:r>
            <a:r>
              <a:rPr lang="uk-UA" sz="1400" b="1" dirty="0" smtClean="0">
                <a:solidFill>
                  <a:schemeClr val="tx1"/>
                </a:solidFill>
                <a:latin typeface="Times New Roman" panose="02020603050405020304" pitchFamily="18" charset="0"/>
                <a:cs typeface="Times New Roman" panose="02020603050405020304" pitchFamily="18" charset="0"/>
              </a:rPr>
              <a:t> </a:t>
            </a:r>
            <a:r>
              <a:rPr lang="uk-UA" sz="1400" b="1" dirty="0" err="1" smtClean="0">
                <a:solidFill>
                  <a:schemeClr val="tx1"/>
                </a:solidFill>
                <a:latin typeface="Times New Roman" panose="02020603050405020304" pitchFamily="18" charset="0"/>
                <a:cs typeface="Times New Roman" panose="02020603050405020304" pitchFamily="18" charset="0"/>
              </a:rPr>
              <a:t>Мерлен</a:t>
            </a:r>
            <a:r>
              <a:rPr lang="uk-UA" sz="1400" b="1" dirty="0" smtClean="0">
                <a:solidFill>
                  <a:schemeClr val="tx1"/>
                </a:solidFill>
                <a:latin typeface="Times New Roman" panose="02020603050405020304" pitchFamily="18" charset="0"/>
                <a:cs typeface="Times New Roman" panose="02020603050405020304" pitchFamily="18" charset="0"/>
              </a:rPr>
              <a:t> Україна» 1418,3 </a:t>
            </a:r>
            <a:r>
              <a:rPr lang="uk-UA" sz="1400" b="1" dirty="0" err="1" smtClean="0">
                <a:solidFill>
                  <a:schemeClr val="tx1"/>
                </a:solidFill>
                <a:latin typeface="Times New Roman" panose="02020603050405020304" pitchFamily="18" charset="0"/>
                <a:cs typeface="Times New Roman" panose="02020603050405020304" pitchFamily="18" charset="0"/>
              </a:rPr>
              <a:t>тис.грн</a:t>
            </a:r>
            <a:endParaRPr lang="uk-UA" sz="1400"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uk-UA" sz="1400" b="1" dirty="0" smtClean="0">
                <a:solidFill>
                  <a:schemeClr val="tx1"/>
                </a:solidFill>
                <a:latin typeface="Times New Roman" panose="02020603050405020304" pitchFamily="18" charset="0"/>
                <a:cs typeface="Times New Roman" panose="02020603050405020304" pitchFamily="18" charset="0"/>
              </a:rPr>
              <a:t>КНП ООПЛ 2 ООР 1228,8 </a:t>
            </a:r>
            <a:r>
              <a:rPr lang="uk-UA" sz="1400" b="1" dirty="0" err="1" smtClean="0">
                <a:solidFill>
                  <a:schemeClr val="tx1"/>
                </a:solidFill>
                <a:latin typeface="Times New Roman" panose="02020603050405020304" pitchFamily="18" charset="0"/>
                <a:cs typeface="Times New Roman" panose="02020603050405020304" pitchFamily="18" charset="0"/>
              </a:rPr>
              <a:t>тис.грн</a:t>
            </a:r>
            <a:endParaRPr lang="en-US" sz="1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uk-UA" sz="1400" i="1" dirty="0">
              <a:latin typeface="Times New Roman" panose="02020603050405020304" pitchFamily="18" charset="0"/>
              <a:cs typeface="Times New Roman" panose="02020603050405020304" pitchFamily="18" charset="0"/>
            </a:endParaRPr>
          </a:p>
        </p:txBody>
      </p:sp>
      <p:graphicFrame>
        <p:nvGraphicFramePr>
          <p:cNvPr id="7" name="Місце для вмісту 20">
            <a:extLst>
              <a:ext uri="{FF2B5EF4-FFF2-40B4-BE49-F238E27FC236}">
                <a16:creationId xmlns="" xmlns:a16="http://schemas.microsoft.com/office/drawing/2014/main" id="{E099A5F0-DBE7-4823-8E9E-A5AA94FD2079}"/>
              </a:ext>
            </a:extLst>
          </p:cNvPr>
          <p:cNvGraphicFramePr>
            <a:graphicFrameLocks/>
          </p:cNvGraphicFramePr>
          <p:nvPr>
            <p:extLst>
              <p:ext uri="{D42A27DB-BD31-4B8C-83A1-F6EECF244321}">
                <p14:modId xmlns:p14="http://schemas.microsoft.com/office/powerpoint/2010/main" val="1970492542"/>
              </p:ext>
            </p:extLst>
          </p:nvPr>
        </p:nvGraphicFramePr>
        <p:xfrm>
          <a:off x="4427985" y="3429000"/>
          <a:ext cx="4489126" cy="3096344"/>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Прямая со стрелкой 7"/>
          <p:cNvCxnSpPr/>
          <p:nvPr/>
        </p:nvCxnSpPr>
        <p:spPr>
          <a:xfrm flipV="1">
            <a:off x="1763688" y="2492896"/>
            <a:ext cx="648072" cy="144016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87015" y="2780928"/>
            <a:ext cx="144016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uk-UA" sz="1200" b="1" dirty="0" smtClean="0">
                <a:solidFill>
                  <a:srgbClr val="FF0000"/>
                </a:solidFill>
              </a:rPr>
              <a:t>3551,0</a:t>
            </a:r>
            <a:r>
              <a:rPr lang="uk-UA" sz="1200" b="1" dirty="0" smtClean="0"/>
              <a:t> </a:t>
            </a:r>
            <a:r>
              <a:rPr lang="uk-UA" sz="1200" b="1" dirty="0" err="1" smtClean="0"/>
              <a:t>тис.грн</a:t>
            </a:r>
            <a:r>
              <a:rPr lang="uk-UA" sz="1200" b="1" dirty="0" smtClean="0"/>
              <a:t>. темп росту 117,8 %</a:t>
            </a:r>
            <a:endParaRPr lang="uk-UA" sz="1200" b="1" dirty="0"/>
          </a:p>
        </p:txBody>
      </p:sp>
    </p:spTree>
    <p:extLst>
      <p:ext uri="{BB962C8B-B14F-4D97-AF65-F5344CB8AC3E}">
        <p14:creationId xmlns:p14="http://schemas.microsoft.com/office/powerpoint/2010/main" val="2350866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56A018A-1184-45ED-B713-141CA35966B6}"/>
              </a:ext>
            </a:extLst>
          </p:cNvPr>
          <p:cNvSpPr>
            <a:spLocks noGrp="1"/>
          </p:cNvSpPr>
          <p:nvPr>
            <p:ph type="title"/>
          </p:nvPr>
        </p:nvSpPr>
        <p:spPr>
          <a:xfrm>
            <a:off x="587015" y="92088"/>
            <a:ext cx="7530068" cy="625808"/>
          </a:xfrm>
        </p:spPr>
        <p:txBody>
          <a:bodyPr>
            <a:normAutofit fontScale="90000"/>
          </a:bodyPr>
          <a:lstStyle/>
          <a:p>
            <a:pPr algn="ctr"/>
            <a:r>
              <a:rPr lang="uk-UA" sz="2400" b="1" i="1" dirty="0" smtClean="0">
                <a:solidFill>
                  <a:schemeClr val="accent1">
                    <a:lumMod val="50000"/>
                  </a:schemeClr>
                </a:solidFill>
              </a:rPr>
              <a:t>Місцеві податки і збори </a:t>
            </a:r>
            <a:br>
              <a:rPr lang="uk-UA" sz="2400" b="1" i="1" dirty="0" smtClean="0">
                <a:solidFill>
                  <a:schemeClr val="accent1">
                    <a:lumMod val="50000"/>
                  </a:schemeClr>
                </a:solidFill>
              </a:rPr>
            </a:br>
            <a:r>
              <a:rPr lang="uk-UA" sz="1600" b="1" i="1" dirty="0" smtClean="0">
                <a:solidFill>
                  <a:schemeClr val="tx1"/>
                </a:solidFill>
              </a:rPr>
              <a:t>У </a:t>
            </a:r>
            <a:r>
              <a:rPr lang="uk-UA" sz="1600" b="1" i="1" dirty="0">
                <a:solidFill>
                  <a:schemeClr val="tx1"/>
                </a:solidFill>
              </a:rPr>
              <a:t>структурі власних доходів </a:t>
            </a:r>
            <a:r>
              <a:rPr lang="uk-UA" sz="1600" b="1" i="1" dirty="0" smtClean="0">
                <a:solidFill>
                  <a:schemeClr val="tx1"/>
                </a:solidFill>
              </a:rPr>
              <a:t>займає 39,8%.</a:t>
            </a:r>
            <a:endParaRPr lang="uk-UA" sz="1600" b="1" i="1" dirty="0">
              <a:solidFill>
                <a:schemeClr val="accent1">
                  <a:lumMod val="50000"/>
                </a:schemeClr>
              </a:solidFill>
            </a:endParaRPr>
          </a:p>
        </p:txBody>
      </p:sp>
      <p:graphicFrame>
        <p:nvGraphicFramePr>
          <p:cNvPr id="7" name="Місце для вмісту 20">
            <a:extLst>
              <a:ext uri="{FF2B5EF4-FFF2-40B4-BE49-F238E27FC236}">
                <a16:creationId xmlns="" xmlns:a16="http://schemas.microsoft.com/office/drawing/2014/main" id="{E099A5F0-DBE7-4823-8E9E-A5AA94FD2079}"/>
              </a:ext>
            </a:extLst>
          </p:cNvPr>
          <p:cNvGraphicFramePr>
            <a:graphicFrameLocks/>
          </p:cNvGraphicFramePr>
          <p:nvPr>
            <p:extLst>
              <p:ext uri="{D42A27DB-BD31-4B8C-83A1-F6EECF244321}">
                <p14:modId xmlns:p14="http://schemas.microsoft.com/office/powerpoint/2010/main" val="3755053513"/>
              </p:ext>
            </p:extLst>
          </p:nvPr>
        </p:nvGraphicFramePr>
        <p:xfrm>
          <a:off x="4062846" y="855848"/>
          <a:ext cx="4638240" cy="178106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Прямая со стрелкой 7"/>
          <p:cNvCxnSpPr/>
          <p:nvPr/>
        </p:nvCxnSpPr>
        <p:spPr>
          <a:xfrm flipV="1">
            <a:off x="1763688" y="2492896"/>
            <a:ext cx="648072" cy="144016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87015" y="2780928"/>
            <a:ext cx="144016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uk-UA" sz="1200" b="1" dirty="0" smtClean="0"/>
              <a:t>3551,0 </a:t>
            </a:r>
            <a:r>
              <a:rPr lang="uk-UA" sz="1200" b="1" dirty="0" err="1" smtClean="0"/>
              <a:t>тис.грн</a:t>
            </a:r>
            <a:endParaRPr lang="uk-UA" sz="1200" b="1" dirty="0"/>
          </a:p>
        </p:txBody>
      </p:sp>
      <p:graphicFrame>
        <p:nvGraphicFramePr>
          <p:cNvPr id="10" name="Місце для вмісту 20">
            <a:extLst>
              <a:ext uri="{FF2B5EF4-FFF2-40B4-BE49-F238E27FC236}">
                <a16:creationId xmlns="" xmlns:a16="http://schemas.microsoft.com/office/drawing/2014/main" id="{E099A5F0-DBE7-4823-8E9E-A5AA94FD2079}"/>
              </a:ext>
            </a:extLst>
          </p:cNvPr>
          <p:cNvGraphicFramePr>
            <a:graphicFrameLocks/>
          </p:cNvGraphicFramePr>
          <p:nvPr>
            <p:extLst>
              <p:ext uri="{D42A27DB-BD31-4B8C-83A1-F6EECF244321}">
                <p14:modId xmlns:p14="http://schemas.microsoft.com/office/powerpoint/2010/main" val="447777427"/>
              </p:ext>
            </p:extLst>
          </p:nvPr>
        </p:nvGraphicFramePr>
        <p:xfrm>
          <a:off x="-204355" y="855848"/>
          <a:ext cx="4267201" cy="5334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Прямая со стрелкой 10"/>
          <p:cNvCxnSpPr/>
          <p:nvPr/>
        </p:nvCxnSpPr>
        <p:spPr>
          <a:xfrm>
            <a:off x="1763688" y="2132856"/>
            <a:ext cx="864096" cy="18002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Місце для вмісту 20">
            <a:extLst>
              <a:ext uri="{FF2B5EF4-FFF2-40B4-BE49-F238E27FC236}">
                <a16:creationId xmlns="" xmlns:a16="http://schemas.microsoft.com/office/drawing/2014/main" id="{E099A5F0-DBE7-4823-8E9E-A5AA94FD2079}"/>
              </a:ext>
            </a:extLst>
          </p:cNvPr>
          <p:cNvGraphicFramePr>
            <a:graphicFrameLocks/>
          </p:cNvGraphicFramePr>
          <p:nvPr>
            <p:extLst>
              <p:ext uri="{D42A27DB-BD31-4B8C-83A1-F6EECF244321}">
                <p14:modId xmlns:p14="http://schemas.microsoft.com/office/powerpoint/2010/main" val="433434099"/>
              </p:ext>
            </p:extLst>
          </p:nvPr>
        </p:nvGraphicFramePr>
        <p:xfrm>
          <a:off x="4062846" y="2774863"/>
          <a:ext cx="4638240" cy="18314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Місце для вмісту 20">
            <a:extLst>
              <a:ext uri="{FF2B5EF4-FFF2-40B4-BE49-F238E27FC236}">
                <a16:creationId xmlns="" xmlns:a16="http://schemas.microsoft.com/office/drawing/2014/main" id="{E099A5F0-DBE7-4823-8E9E-A5AA94FD2079}"/>
              </a:ext>
            </a:extLst>
          </p:cNvPr>
          <p:cNvGraphicFramePr>
            <a:graphicFrameLocks/>
          </p:cNvGraphicFramePr>
          <p:nvPr>
            <p:extLst>
              <p:ext uri="{D42A27DB-BD31-4B8C-83A1-F6EECF244321}">
                <p14:modId xmlns:p14="http://schemas.microsoft.com/office/powerpoint/2010/main" val="18531617"/>
              </p:ext>
            </p:extLst>
          </p:nvPr>
        </p:nvGraphicFramePr>
        <p:xfrm>
          <a:off x="4062846" y="4631530"/>
          <a:ext cx="4638240" cy="1944216"/>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2195737" y="2348880"/>
            <a:ext cx="1392696" cy="861774"/>
          </a:xfrm>
          <a:prstGeom prst="rect">
            <a:avLst/>
          </a:prstGeom>
          <a:noFill/>
        </p:spPr>
        <p:txBody>
          <a:bodyPr wrap="square" rtlCol="0">
            <a:spAutoFit/>
          </a:bodyPr>
          <a:lstStyle/>
          <a:p>
            <a:r>
              <a:rPr lang="uk-UA" dirty="0" smtClean="0">
                <a:solidFill>
                  <a:srgbClr val="FF0000"/>
                </a:solidFill>
              </a:rPr>
              <a:t>-</a:t>
            </a:r>
            <a:r>
              <a:rPr lang="uk-UA" sz="1400" dirty="0" smtClean="0">
                <a:solidFill>
                  <a:srgbClr val="FF0000"/>
                </a:solidFill>
              </a:rPr>
              <a:t>3044,9 </a:t>
            </a:r>
            <a:r>
              <a:rPr lang="uk-UA" sz="1400" dirty="0" err="1" smtClean="0"/>
              <a:t>тис.грн.темп</a:t>
            </a:r>
            <a:r>
              <a:rPr lang="uk-UA" sz="1400" dirty="0" smtClean="0"/>
              <a:t> росту 87,8</a:t>
            </a:r>
            <a:r>
              <a:rPr lang="uk-UA" dirty="0" smtClean="0"/>
              <a:t>%</a:t>
            </a:r>
            <a:endParaRPr lang="uk-UA" dirty="0"/>
          </a:p>
        </p:txBody>
      </p:sp>
    </p:spTree>
    <p:extLst>
      <p:ext uri="{BB962C8B-B14F-4D97-AF65-F5344CB8AC3E}">
        <p14:creationId xmlns:p14="http://schemas.microsoft.com/office/powerpoint/2010/main" val="1737986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56A018A-1184-45ED-B713-141CA35966B6}"/>
              </a:ext>
            </a:extLst>
          </p:cNvPr>
          <p:cNvSpPr>
            <a:spLocks noGrp="1"/>
          </p:cNvSpPr>
          <p:nvPr>
            <p:ph type="title"/>
          </p:nvPr>
        </p:nvSpPr>
        <p:spPr>
          <a:xfrm>
            <a:off x="380999" y="46182"/>
            <a:ext cx="8241891" cy="1255144"/>
          </a:xfrm>
        </p:spPr>
        <p:txBody>
          <a:bodyPr>
            <a:normAutofit fontScale="90000"/>
          </a:bodyPr>
          <a:lstStyle/>
          <a:p>
            <a:pPr algn="ctr"/>
            <a:r>
              <a:rPr lang="uk-UA" sz="2000" b="1" i="1" dirty="0" smtClean="0">
                <a:solidFill>
                  <a:schemeClr val="accent1">
                    <a:lumMod val="50000"/>
                  </a:schemeClr>
                </a:solidFill>
                <a:latin typeface="Times New Roman" panose="02020603050405020304" pitchFamily="18" charset="0"/>
                <a:cs typeface="Times New Roman" panose="02020603050405020304" pitchFamily="18" charset="0"/>
              </a:rPr>
              <a:t>Акцизний податок</a:t>
            </a:r>
            <a:br>
              <a:rPr lang="uk-UA" sz="2000" b="1" i="1" dirty="0" smtClean="0">
                <a:solidFill>
                  <a:schemeClr val="accent1">
                    <a:lumMod val="50000"/>
                  </a:schemeClr>
                </a:solidFill>
                <a:latin typeface="Times New Roman" panose="02020603050405020304" pitchFamily="18" charset="0"/>
                <a:cs typeface="Times New Roman" panose="02020603050405020304" pitchFamily="18" charset="0"/>
              </a:rPr>
            </a:br>
            <a:r>
              <a:rPr lang="uk-UA" sz="1200" b="1" i="1" dirty="0" smtClean="0">
                <a:solidFill>
                  <a:schemeClr val="tx1"/>
                </a:solidFill>
                <a:latin typeface="Times New Roman" panose="02020603050405020304" pitchFamily="18" charset="0"/>
                <a:cs typeface="Times New Roman" panose="02020603050405020304" pitchFamily="18" charset="0"/>
              </a:rPr>
              <a:t>- надійшло 3911,5 </a:t>
            </a:r>
            <a:r>
              <a:rPr lang="uk-UA" sz="1200" b="1" i="1" dirty="0" err="1" smtClean="0">
                <a:solidFill>
                  <a:schemeClr val="tx1"/>
                </a:solidFill>
                <a:latin typeface="Times New Roman" panose="02020603050405020304" pitchFamily="18" charset="0"/>
                <a:cs typeface="Times New Roman" panose="02020603050405020304" pitchFamily="18" charset="0"/>
              </a:rPr>
              <a:t>тис.грн</a:t>
            </a:r>
            <a:r>
              <a:rPr lang="uk-UA" sz="1200" b="1" i="1" dirty="0" smtClean="0">
                <a:solidFill>
                  <a:schemeClr val="tx1"/>
                </a:solidFill>
                <a:latin typeface="Times New Roman" panose="02020603050405020304" pitchFamily="18" charset="0"/>
                <a:cs typeface="Times New Roman" panose="02020603050405020304" pitchFamily="18" charset="0"/>
              </a:rPr>
              <a:t>. у вигляді відрахувань з ДБ частини акцизного податку з виробленого та ввезеного на митну територію України пального 13,44% , що менше ніж за аналогічний період 2021 року на </a:t>
            </a:r>
            <a:r>
              <a:rPr lang="uk-UA" sz="1200" b="1" i="1" dirty="0" smtClean="0">
                <a:solidFill>
                  <a:srgbClr val="FF0000"/>
                </a:solidFill>
                <a:latin typeface="Times New Roman" panose="02020603050405020304" pitchFamily="18" charset="0"/>
                <a:cs typeface="Times New Roman" panose="02020603050405020304" pitchFamily="18" charset="0"/>
              </a:rPr>
              <a:t>4309,7 </a:t>
            </a:r>
            <a:r>
              <a:rPr lang="uk-UA" sz="1200" b="1" i="1" dirty="0" err="1" smtClean="0">
                <a:solidFill>
                  <a:srgbClr val="FF0000"/>
                </a:solidFill>
                <a:latin typeface="Times New Roman" panose="02020603050405020304" pitchFamily="18" charset="0"/>
                <a:cs typeface="Times New Roman" panose="02020603050405020304" pitchFamily="18" charset="0"/>
              </a:rPr>
              <a:t>тис.грн</a:t>
            </a:r>
            <a:r>
              <a:rPr lang="uk-UA" sz="2000" b="1" i="1" dirty="0" smtClean="0">
                <a:solidFill>
                  <a:schemeClr val="tx1"/>
                </a:solidFill>
                <a:latin typeface="Times New Roman" panose="02020603050405020304" pitchFamily="18" charset="0"/>
                <a:cs typeface="Times New Roman" panose="02020603050405020304" pitchFamily="18" charset="0"/>
              </a:rPr>
              <a:t>.</a:t>
            </a:r>
            <a:br>
              <a:rPr lang="uk-UA" sz="2000" b="1" i="1" dirty="0" smtClean="0">
                <a:solidFill>
                  <a:schemeClr val="tx1"/>
                </a:solidFill>
                <a:latin typeface="Times New Roman" panose="02020603050405020304" pitchFamily="18" charset="0"/>
                <a:cs typeface="Times New Roman" panose="02020603050405020304" pitchFamily="18" charset="0"/>
              </a:rPr>
            </a:br>
            <a:r>
              <a:rPr lang="uk-UA" sz="2000" b="1" i="1" dirty="0" smtClean="0">
                <a:solidFill>
                  <a:schemeClr val="tx1"/>
                </a:solidFill>
                <a:latin typeface="Times New Roman" panose="02020603050405020304" pitchFamily="18" charset="0"/>
                <a:cs typeface="Times New Roman" panose="02020603050405020304" pitchFamily="18" charset="0"/>
              </a:rPr>
              <a:t> </a:t>
            </a:r>
            <a:r>
              <a:rPr lang="uk-UA" sz="1200" b="1" i="1" dirty="0" smtClean="0">
                <a:solidFill>
                  <a:schemeClr val="tx1"/>
                </a:solidFill>
                <a:latin typeface="Times New Roman" panose="02020603050405020304" pitchFamily="18" charset="0"/>
                <a:cs typeface="Times New Roman" panose="02020603050405020304" pitchFamily="18" charset="0"/>
              </a:rPr>
              <a:t>- надійшло 4693,8 </a:t>
            </a:r>
            <a:r>
              <a:rPr lang="uk-UA" sz="1200" b="1" i="1" dirty="0" err="1" smtClean="0">
                <a:solidFill>
                  <a:schemeClr val="tx1"/>
                </a:solidFill>
                <a:latin typeface="Times New Roman" panose="02020603050405020304" pitchFamily="18" charset="0"/>
                <a:cs typeface="Times New Roman" panose="02020603050405020304" pitchFamily="18" charset="0"/>
              </a:rPr>
              <a:t>тис.грн</a:t>
            </a:r>
            <a:r>
              <a:rPr lang="uk-UA" sz="1200" b="1" i="1" dirty="0" smtClean="0">
                <a:solidFill>
                  <a:schemeClr val="tx1"/>
                </a:solidFill>
                <a:latin typeface="Times New Roman" panose="02020603050405020304" pitchFamily="18" charset="0"/>
                <a:cs typeface="Times New Roman" panose="02020603050405020304" pitchFamily="18" charset="0"/>
              </a:rPr>
              <a:t> з реалізації суб'єктами господарювання роздрібної торгівлі алкогольних напоїв та тютюнових виробів що більше ніж за минулий період на </a:t>
            </a:r>
            <a:r>
              <a:rPr lang="uk-UA" sz="1200" b="1" i="1" dirty="0" smtClean="0">
                <a:solidFill>
                  <a:srgbClr val="FF0000"/>
                </a:solidFill>
                <a:latin typeface="Times New Roman" panose="02020603050405020304" pitchFamily="18" charset="0"/>
                <a:cs typeface="Times New Roman" panose="02020603050405020304" pitchFamily="18" charset="0"/>
              </a:rPr>
              <a:t>125,1 </a:t>
            </a:r>
            <a:r>
              <a:rPr lang="uk-UA" sz="1200" b="1" i="1" dirty="0" err="1" smtClean="0">
                <a:solidFill>
                  <a:srgbClr val="FF0000"/>
                </a:solidFill>
                <a:latin typeface="Times New Roman" panose="02020603050405020304" pitchFamily="18" charset="0"/>
                <a:cs typeface="Times New Roman" panose="02020603050405020304" pitchFamily="18" charset="0"/>
              </a:rPr>
              <a:t>тис.грн</a:t>
            </a:r>
            <a:r>
              <a:rPr lang="uk-UA" sz="1300" b="1" i="1" dirty="0" smtClean="0">
                <a:solidFill>
                  <a:srgbClr val="FF0000"/>
                </a:solidFill>
                <a:latin typeface="Times New Roman" panose="02020603050405020304" pitchFamily="18" charset="0"/>
                <a:cs typeface="Times New Roman" panose="02020603050405020304" pitchFamily="18" charset="0"/>
              </a:rPr>
              <a:t>.</a:t>
            </a:r>
            <a:r>
              <a:rPr lang="uk-UA" sz="1300" b="1" i="1" dirty="0">
                <a:solidFill>
                  <a:srgbClr val="FF0000"/>
                </a:solidFill>
                <a:latin typeface="Times New Roman" panose="02020603050405020304" pitchFamily="18" charset="0"/>
                <a:cs typeface="Times New Roman" panose="02020603050405020304" pitchFamily="18" charset="0"/>
              </a:rPr>
              <a:t/>
            </a:r>
            <a:br>
              <a:rPr lang="uk-UA" sz="1300" b="1" i="1" dirty="0">
                <a:solidFill>
                  <a:srgbClr val="FF0000"/>
                </a:solidFill>
                <a:latin typeface="Times New Roman" panose="02020603050405020304" pitchFamily="18" charset="0"/>
                <a:cs typeface="Times New Roman" panose="02020603050405020304" pitchFamily="18" charset="0"/>
              </a:rPr>
            </a:br>
            <a:endParaRPr lang="uk-UA" sz="13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1" name="Місце для вмісту 20">
            <a:extLst>
              <a:ext uri="{FF2B5EF4-FFF2-40B4-BE49-F238E27FC236}">
                <a16:creationId xmlns="" xmlns:a16="http://schemas.microsoft.com/office/drawing/2014/main" id="{E099A5F0-DBE7-4823-8E9E-A5AA94FD2079}"/>
              </a:ext>
            </a:extLst>
          </p:cNvPr>
          <p:cNvGraphicFramePr>
            <a:graphicFrameLocks noGrp="1"/>
          </p:cNvGraphicFramePr>
          <p:nvPr>
            <p:ph sz="half" idx="1"/>
            <p:extLst>
              <p:ext uri="{D42A27DB-BD31-4B8C-83A1-F6EECF244321}">
                <p14:modId xmlns:p14="http://schemas.microsoft.com/office/powerpoint/2010/main" val="1529110707"/>
              </p:ext>
            </p:extLst>
          </p:nvPr>
        </p:nvGraphicFramePr>
        <p:xfrm>
          <a:off x="315641" y="1445342"/>
          <a:ext cx="4124325" cy="508000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483768" y="2358339"/>
            <a:ext cx="1423788" cy="523220"/>
          </a:xfrm>
          <a:prstGeom prst="rect">
            <a:avLst/>
          </a:prstGeom>
          <a:noFill/>
        </p:spPr>
        <p:txBody>
          <a:bodyPr wrap="none" rtlCol="0">
            <a:spAutoFit/>
          </a:bodyPr>
          <a:lstStyle/>
          <a:p>
            <a:r>
              <a:rPr lang="uk-UA" sz="1600" b="1" dirty="0" smtClean="0"/>
              <a:t>-</a:t>
            </a:r>
            <a:r>
              <a:rPr lang="uk-UA" sz="1200" b="1" dirty="0" smtClean="0">
                <a:solidFill>
                  <a:srgbClr val="FF0000"/>
                </a:solidFill>
              </a:rPr>
              <a:t>4184,6 </a:t>
            </a:r>
            <a:r>
              <a:rPr lang="uk-UA" sz="1200" b="1" dirty="0" err="1" smtClean="0">
                <a:solidFill>
                  <a:srgbClr val="FF0000"/>
                </a:solidFill>
              </a:rPr>
              <a:t>тис.грн</a:t>
            </a:r>
            <a:r>
              <a:rPr lang="uk-UA" sz="1200" b="1" dirty="0" smtClean="0">
                <a:solidFill>
                  <a:srgbClr val="FF0000"/>
                </a:solidFill>
              </a:rPr>
              <a:t>.</a:t>
            </a:r>
          </a:p>
          <a:p>
            <a:r>
              <a:rPr lang="uk-UA" sz="1200" b="1" dirty="0" smtClean="0">
                <a:solidFill>
                  <a:srgbClr val="FF0000"/>
                </a:solidFill>
              </a:rPr>
              <a:t> темп росту 67%</a:t>
            </a:r>
            <a:endParaRPr lang="uk-UA" sz="1200" b="1" dirty="0">
              <a:solidFill>
                <a:srgbClr val="FF0000"/>
              </a:solidFill>
            </a:endParaRPr>
          </a:p>
        </p:txBody>
      </p:sp>
      <p:sp>
        <p:nvSpPr>
          <p:cNvPr id="7" name="Місце для вмісту 2">
            <a:extLst>
              <a:ext uri="{FF2B5EF4-FFF2-40B4-BE49-F238E27FC236}">
                <a16:creationId xmlns="" xmlns:a16="http://schemas.microsoft.com/office/drawing/2014/main" id="{E70F2DE0-CFC4-472C-A23B-2CD2292EE119}"/>
              </a:ext>
            </a:extLst>
          </p:cNvPr>
          <p:cNvSpPr>
            <a:spLocks noGrp="1"/>
          </p:cNvSpPr>
          <p:nvPr>
            <p:ph sz="half" idx="2"/>
          </p:nvPr>
        </p:nvSpPr>
        <p:spPr>
          <a:xfrm>
            <a:off x="4427984" y="1445342"/>
            <a:ext cx="4639815" cy="1839642"/>
          </a:xfrm>
        </p:spPr>
        <p:txBody>
          <a:bodyPr anchor="ctr" anchorCtr="0">
            <a:normAutofit fontScale="92500" lnSpcReduction="10000"/>
          </a:bodyPr>
          <a:lstStyle/>
          <a:p>
            <a:pPr marL="0" indent="0" algn="ctr">
              <a:buNone/>
            </a:pPr>
            <a:r>
              <a:rPr lang="uk-UA" sz="1400" b="1" dirty="0" smtClean="0">
                <a:solidFill>
                  <a:schemeClr val="tx1"/>
                </a:solidFill>
                <a:latin typeface="Times New Roman" panose="02020603050405020304" pitchFamily="18" charset="0"/>
                <a:cs typeface="Times New Roman" panose="02020603050405020304" pitchFamily="18" charset="0"/>
              </a:rPr>
              <a:t>Найбільші платники:</a:t>
            </a:r>
          </a:p>
          <a:p>
            <a:pPr algn="just">
              <a:buFont typeface="Wingdings" panose="05000000000000000000" pitchFamily="2" charset="2"/>
              <a:buChar char="Ø"/>
            </a:pPr>
            <a:r>
              <a:rPr lang="uk-UA" sz="1400" b="1" dirty="0">
                <a:solidFill>
                  <a:schemeClr val="tx1"/>
                </a:solidFill>
                <a:latin typeface="Times New Roman" panose="02020603050405020304" pitchFamily="18" charset="0"/>
                <a:cs typeface="Times New Roman" panose="02020603050405020304" pitchFamily="18" charset="0"/>
              </a:rPr>
              <a:t>ТОВ «АТБ-маркет</a:t>
            </a:r>
            <a:r>
              <a:rPr lang="uk-UA" sz="1400" b="1" dirty="0" smtClean="0">
                <a:solidFill>
                  <a:schemeClr val="tx1"/>
                </a:solidFill>
                <a:latin typeface="Times New Roman" panose="02020603050405020304" pitchFamily="18" charset="0"/>
                <a:cs typeface="Times New Roman" panose="02020603050405020304" pitchFamily="18" charset="0"/>
              </a:rPr>
              <a:t>» </a:t>
            </a:r>
            <a:r>
              <a:rPr lang="ru-RU" sz="1400" b="1" dirty="0" smtClean="0">
                <a:solidFill>
                  <a:schemeClr val="tx1"/>
                </a:solidFill>
                <a:latin typeface="Times New Roman" panose="02020603050405020304" pitchFamily="18" charset="0"/>
                <a:cs typeface="Times New Roman" panose="02020603050405020304" pitchFamily="18" charset="0"/>
              </a:rPr>
              <a:t>– 1364,9 </a:t>
            </a:r>
            <a:r>
              <a:rPr lang="ru-RU" sz="1400" b="1" dirty="0" err="1">
                <a:solidFill>
                  <a:schemeClr val="tx1"/>
                </a:solidFill>
                <a:latin typeface="Times New Roman" panose="02020603050405020304" pitchFamily="18" charset="0"/>
                <a:cs typeface="Times New Roman" panose="02020603050405020304" pitchFamily="18" charset="0"/>
              </a:rPr>
              <a:t>тис.грн</a:t>
            </a:r>
            <a:endParaRPr lang="ru-RU" sz="1400" b="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1400" b="1" dirty="0" smtClean="0">
                <a:solidFill>
                  <a:schemeClr val="tx1"/>
                </a:solidFill>
                <a:latin typeface="Times New Roman" panose="02020603050405020304" pitchFamily="18" charset="0"/>
                <a:cs typeface="Times New Roman" panose="02020603050405020304" pitchFamily="18" charset="0"/>
              </a:rPr>
              <a:t>ТОВ «Ашан Україна </a:t>
            </a:r>
            <a:r>
              <a:rPr lang="uk-UA" sz="1400" b="1" dirty="0" err="1" smtClean="0">
                <a:solidFill>
                  <a:schemeClr val="tx1"/>
                </a:solidFill>
                <a:latin typeface="Times New Roman" panose="02020603050405020304" pitchFamily="18" charset="0"/>
                <a:cs typeface="Times New Roman" panose="02020603050405020304" pitchFamily="18" charset="0"/>
              </a:rPr>
              <a:t>Гіпермаркет</a:t>
            </a:r>
            <a:r>
              <a:rPr lang="uk-UA" sz="1400" b="1" dirty="0" smtClean="0">
                <a:solidFill>
                  <a:schemeClr val="tx1"/>
                </a:solidFill>
                <a:latin typeface="Times New Roman" panose="02020603050405020304" pitchFamily="18" charset="0"/>
                <a:cs typeface="Times New Roman" panose="02020603050405020304" pitchFamily="18" charset="0"/>
              </a:rPr>
              <a:t>» – 863,0 </a:t>
            </a:r>
            <a:r>
              <a:rPr lang="uk-UA" sz="1400" b="1" dirty="0" err="1" smtClean="0">
                <a:solidFill>
                  <a:schemeClr val="tx1"/>
                </a:solidFill>
                <a:latin typeface="Times New Roman" panose="02020603050405020304" pitchFamily="18" charset="0"/>
                <a:cs typeface="Times New Roman" panose="02020603050405020304" pitchFamily="18" charset="0"/>
              </a:rPr>
              <a:t>тис.грн</a:t>
            </a:r>
            <a:endParaRPr lang="uk-UA" sz="1400" b="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1400" b="1" dirty="0" smtClean="0">
                <a:solidFill>
                  <a:schemeClr val="tx1"/>
                </a:solidFill>
                <a:latin typeface="Times New Roman" panose="02020603050405020304" pitchFamily="18" charset="0"/>
                <a:cs typeface="Times New Roman" panose="02020603050405020304" pitchFamily="18" charset="0"/>
              </a:rPr>
              <a:t>ТОВ «Копійка - центр» – 798,3 </a:t>
            </a:r>
            <a:r>
              <a:rPr lang="uk-UA" sz="1400" b="1" dirty="0" err="1" smtClean="0">
                <a:solidFill>
                  <a:schemeClr val="tx1"/>
                </a:solidFill>
                <a:latin typeface="Times New Roman" panose="02020603050405020304" pitchFamily="18" charset="0"/>
                <a:cs typeface="Times New Roman" panose="02020603050405020304" pitchFamily="18" charset="0"/>
              </a:rPr>
              <a:t>тис.грн</a:t>
            </a:r>
            <a:endParaRPr lang="uk-UA" sz="1400"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1400" b="1" dirty="0" smtClean="0">
                <a:solidFill>
                  <a:schemeClr val="tx1"/>
                </a:solidFill>
                <a:latin typeface="Times New Roman" panose="02020603050405020304" pitchFamily="18" charset="0"/>
                <a:cs typeface="Times New Roman" panose="02020603050405020304" pitchFamily="18" charset="0"/>
              </a:rPr>
              <a:t>ПАТ «Укрнафта» – 395,9 </a:t>
            </a:r>
            <a:r>
              <a:rPr lang="uk-UA" sz="1400" b="1" dirty="0" err="1" smtClean="0">
                <a:solidFill>
                  <a:schemeClr val="tx1"/>
                </a:solidFill>
                <a:latin typeface="Times New Roman" panose="02020603050405020304" pitchFamily="18" charset="0"/>
                <a:cs typeface="Times New Roman" panose="02020603050405020304" pitchFamily="18" charset="0"/>
              </a:rPr>
              <a:t>тис.грн</a:t>
            </a:r>
            <a:endParaRPr lang="uk-UA" sz="1400"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1400" b="1" dirty="0" smtClean="0">
                <a:solidFill>
                  <a:schemeClr val="tx1"/>
                </a:solidFill>
                <a:latin typeface="Times New Roman" panose="02020603050405020304" pitchFamily="18" charset="0"/>
                <a:cs typeface="Times New Roman" panose="02020603050405020304" pitchFamily="18" charset="0"/>
              </a:rPr>
              <a:t>ПП РС Точка – 124,4 </a:t>
            </a:r>
            <a:r>
              <a:rPr lang="uk-UA" sz="1400" b="1" dirty="0" err="1" smtClean="0">
                <a:solidFill>
                  <a:schemeClr val="tx1"/>
                </a:solidFill>
                <a:latin typeface="Times New Roman" panose="02020603050405020304" pitchFamily="18" charset="0"/>
                <a:cs typeface="Times New Roman" panose="02020603050405020304" pitchFamily="18" charset="0"/>
              </a:rPr>
              <a:t>тис.грн</a:t>
            </a:r>
            <a:endParaRPr lang="en-US" sz="1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uk-UA" sz="1400" i="1" dirty="0">
              <a:latin typeface="Times New Roman" panose="02020603050405020304" pitchFamily="18" charset="0"/>
              <a:cs typeface="Times New Roman" panose="02020603050405020304" pitchFamily="18" charset="0"/>
            </a:endParaRPr>
          </a:p>
        </p:txBody>
      </p:sp>
      <p:graphicFrame>
        <p:nvGraphicFramePr>
          <p:cNvPr id="8" name="Місце для вмісту 20">
            <a:extLst>
              <a:ext uri="{FF2B5EF4-FFF2-40B4-BE49-F238E27FC236}">
                <a16:creationId xmlns="" xmlns:a16="http://schemas.microsoft.com/office/drawing/2014/main" id="{E099A5F0-DBE7-4823-8E9E-A5AA94FD2079}"/>
              </a:ext>
            </a:extLst>
          </p:cNvPr>
          <p:cNvGraphicFramePr>
            <a:graphicFrameLocks/>
          </p:cNvGraphicFramePr>
          <p:nvPr>
            <p:extLst>
              <p:ext uri="{D42A27DB-BD31-4B8C-83A1-F6EECF244321}">
                <p14:modId xmlns:p14="http://schemas.microsoft.com/office/powerpoint/2010/main" val="3256234992"/>
              </p:ext>
            </p:extLst>
          </p:nvPr>
        </p:nvGraphicFramePr>
        <p:xfrm>
          <a:off x="4427985" y="3429000"/>
          <a:ext cx="4489126" cy="3096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6667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304800"/>
            <a:ext cx="7885472" cy="717755"/>
          </a:xfrm>
        </p:spPr>
        <p:txBody>
          <a:bodyPr>
            <a:normAutofit/>
          </a:bodyPr>
          <a:lstStyle/>
          <a:p>
            <a:pPr algn="ctr"/>
            <a:r>
              <a:rPr lang="uk-UA" sz="1800" i="1" dirty="0" smtClean="0">
                <a:solidFill>
                  <a:schemeClr val="accent1">
                    <a:lumMod val="50000"/>
                  </a:schemeClr>
                </a:solidFill>
              </a:rPr>
              <a:t>Плата за надання адміністративних послуг</a:t>
            </a:r>
            <a:br>
              <a:rPr lang="uk-UA" sz="1800" i="1" dirty="0" smtClean="0">
                <a:solidFill>
                  <a:schemeClr val="accent1">
                    <a:lumMod val="50000"/>
                  </a:schemeClr>
                </a:solidFill>
              </a:rPr>
            </a:br>
            <a:r>
              <a:rPr lang="uk-UA" sz="1800" i="1" dirty="0" smtClean="0">
                <a:solidFill>
                  <a:schemeClr val="tx1"/>
                </a:solidFill>
              </a:rPr>
              <a:t>в структурі бюджету займає 0,6%</a:t>
            </a:r>
            <a:endParaRPr lang="uk-UA" sz="1800" i="1" dirty="0">
              <a:solidFill>
                <a:schemeClr val="tx1"/>
              </a:solidFill>
            </a:endParaRPr>
          </a:p>
        </p:txBody>
      </p:sp>
      <p:sp>
        <p:nvSpPr>
          <p:cNvPr id="3" name="Прямоугольник 2"/>
          <p:cNvSpPr/>
          <p:nvPr/>
        </p:nvSpPr>
        <p:spPr>
          <a:xfrm>
            <a:off x="609599" y="1268361"/>
            <a:ext cx="7629833" cy="3377720"/>
          </a:xfrm>
          <a:prstGeom prst="rect">
            <a:avLst/>
          </a:prstGeom>
        </p:spPr>
        <p:txBody>
          <a:bodyPr wrap="square">
            <a:spAutoFit/>
          </a:bodyPr>
          <a:lstStyle/>
          <a:p>
            <a:pPr indent="450215" algn="just">
              <a:lnSpc>
                <a:spcPct val="107000"/>
              </a:lnSpc>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Плати за надання адміністративних послуг</a:t>
            </a:r>
            <a:r>
              <a:rPr lang="uk-UA" dirty="0">
                <a:latin typeface="Times New Roman" panose="02020603050405020304" pitchFamily="18" charset="0"/>
                <a:ea typeface="Calibri" panose="020F0502020204030204" pitchFamily="34" charset="0"/>
                <a:cs typeface="Times New Roman" panose="02020603050405020304" pitchFamily="18" charset="0"/>
              </a:rPr>
              <a:t> станом на 1 травня  2022 року надійшло 331,8  </a:t>
            </a:r>
            <a:r>
              <a:rPr lang="uk-UA" dirty="0" err="1">
                <a:latin typeface="Times New Roman" panose="02020603050405020304" pitchFamily="18" charset="0"/>
                <a:ea typeface="Calibri" panose="020F0502020204030204" pitchFamily="34" charset="0"/>
                <a:cs typeface="Times New Roman" panose="02020603050405020304" pitchFamily="18" charset="0"/>
              </a:rPr>
              <a:t>тис.грн</a:t>
            </a:r>
            <a:r>
              <a:rPr lang="uk-UA" dirty="0">
                <a:latin typeface="Times New Roman" panose="02020603050405020304" pitchFamily="18" charset="0"/>
                <a:ea typeface="Calibri" panose="020F0502020204030204" pitchFamily="34" charset="0"/>
                <a:cs typeface="Times New Roman" panose="02020603050405020304" pitchFamily="18" charset="0"/>
              </a:rPr>
              <a:t>., .або 88,2%</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rPr>
              <a:t>до затверджених призначень на відповідний період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,недоотримано до плану 44,4 </a:t>
            </a:r>
            <a:r>
              <a:rPr lang="uk-UA" dirty="0" err="1" smtClean="0">
                <a:latin typeface="Times New Roman" panose="02020603050405020304" pitchFamily="18" charset="0"/>
                <a:ea typeface="Calibri" panose="020F0502020204030204" pitchFamily="34" charset="0"/>
                <a:cs typeface="Times New Roman" panose="02020603050405020304" pitchFamily="18" charset="0"/>
              </a:rPr>
              <a:t>тис.грн</a:t>
            </a:r>
            <a:r>
              <a:rPr lang="uk-UA" dirty="0" smtClean="0">
                <a:latin typeface="Times New Roman" panose="02020603050405020304" pitchFamily="18"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rPr>
              <a:t>в тому числі:  </a:t>
            </a:r>
            <a:endParaRPr lang="uk-UA"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адміністративного збору за проведення державної реєстрації юридичних осіб, фізичних осіб - підприємців та громадських формувань  -  18,3 тис. грн</a:t>
            </a:r>
            <a:endParaRPr lang="uk-UA"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плати за надання інших адміністративних послуг  -  205,3 тис. грн.,</a:t>
            </a:r>
            <a:endParaRPr lang="uk-UA"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адміністративного збору за державну реєстрацію речових прав на нерухоме майно та їх обтяжень  -  108,2 тис. грн.</a:t>
            </a:r>
            <a:endParaRPr lang="uk-UA" sz="1600" dirty="0">
              <a:latin typeface="Calibri" panose="020F0502020204030204" pitchFamily="34" charset="0"/>
              <a:ea typeface="Calibri" panose="020F0502020204030204" pitchFamily="34" charset="0"/>
              <a:cs typeface="Times New Roman" panose="02020603050405020304" pitchFamily="18" charset="0"/>
            </a:endParaRPr>
          </a:p>
          <a:p>
            <a:pPr marL="180340" algn="just">
              <a:spcBef>
                <a:spcPts val="450"/>
              </a:spcBef>
              <a:spcAft>
                <a:spcPts val="0"/>
              </a:spcAft>
            </a:pPr>
            <a:r>
              <a:rPr lang="uk-UA" dirty="0">
                <a:solidFill>
                  <a:srgbClr val="050505"/>
                </a:solidFill>
                <a:latin typeface="Times New Roman" panose="02020603050405020304" pitchFamily="18" charset="0"/>
                <a:ea typeface="Times New Roman" panose="02020603050405020304" pitchFamily="18" charset="0"/>
              </a:rPr>
              <a:t>          Порівняно із відповідним періодом </a:t>
            </a:r>
            <a:r>
              <a:rPr lang="uk-UA" dirty="0" smtClean="0">
                <a:solidFill>
                  <a:srgbClr val="050505"/>
                </a:solidFill>
                <a:latin typeface="Times New Roman" panose="02020603050405020304" pitchFamily="18" charset="0"/>
                <a:ea typeface="Times New Roman" panose="02020603050405020304" pitchFamily="18" charset="0"/>
              </a:rPr>
              <a:t>2021 </a:t>
            </a:r>
            <a:r>
              <a:rPr lang="uk-UA" dirty="0">
                <a:solidFill>
                  <a:srgbClr val="050505"/>
                </a:solidFill>
                <a:latin typeface="Times New Roman" panose="02020603050405020304" pitchFamily="18" charset="0"/>
                <a:ea typeface="Times New Roman" panose="02020603050405020304" pitchFamily="18" charset="0"/>
              </a:rPr>
              <a:t>року надходження </a:t>
            </a:r>
            <a:r>
              <a:rPr lang="uk-UA" dirty="0">
                <a:latin typeface="Times New Roman" panose="02020603050405020304" pitchFamily="18" charset="0"/>
                <a:ea typeface="Times New Roman" panose="02020603050405020304" pitchFamily="18" charset="0"/>
              </a:rPr>
              <a:t>збільшилися на 16,6 тис. грн. або на 105,3%.</a:t>
            </a:r>
            <a:endParaRPr lang="uk-U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31392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1|2.2|5.5|2.1|2.9|1|4.5|1.3|1.4|3.4|3.7"/>
</p:tagLst>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9871</TotalTime>
  <Words>1388</Words>
  <Application>Microsoft Office PowerPoint</Application>
  <PresentationFormat>Экран (4:3)</PresentationFormat>
  <Paragraphs>330</Paragraphs>
  <Slides>16</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Calibri</vt:lpstr>
      <vt:lpstr>Monotype Corsiva</vt:lpstr>
      <vt:lpstr>Times New Roman</vt:lpstr>
      <vt:lpstr>Trebuchet MS</vt:lpstr>
      <vt:lpstr>Wingdings</vt:lpstr>
      <vt:lpstr>Wingdings 3</vt:lpstr>
      <vt:lpstr>Аспект</vt:lpstr>
      <vt:lpstr>Презентация PowerPoint</vt:lpstr>
      <vt:lpstr>Доходи бюджету Фонтанської сільської територіальної громади за січень- квітень 2022 року </vt:lpstr>
      <vt:lpstr>Структура доходів загального фонду бюджету До загального фонду бюджету надійшло 75246,1 тис.грн, з них трансферти 19810,2 тис.грн.(питома вага 26%) податки та збори 55435,9 тис.грн.(питома вага 74%) </vt:lpstr>
      <vt:lpstr>Аналіз виконання джерел доходів загального фонду бюджету Фонтанської сільської  територіальної громади за  січень - квітень 2022 року </vt:lpstr>
      <vt:lpstr>Динаміка надходжень власних доходів загального фонду                                                                                                                                                                                                                                                                                                                                                                                          за січень - квітень 2022 року в порівнянні з відповідним періодом 2021 року</vt:lpstr>
      <vt:lpstr>Податок на доходи фізичних осіб  У структурі власних доходів ПДФО займає 42,4%.Основним чинником , що вплинули на зростання ПДФО, є збільшення розміру мінімальної заробітної плати в порівнянні з 2021 роком на 8,3% та зростання середньомісячної заробітної плати </vt:lpstr>
      <vt:lpstr>Місцеві податки і збори  У структурі власних доходів займає 39,8%.</vt:lpstr>
      <vt:lpstr>Акцизний податок - надійшло 3911,5 тис.грн. у вигляді відрахувань з ДБ частини акцизного податку з виробленого та ввезеного на митну територію України пального 13,44% , що менше ніж за аналогічний період 2021 року на 4309,7 тис.грн.  - надійшло 4693,8 тис.грн з реалізації суб'єктами господарювання роздрібної торгівлі алкогольних напоїв та тютюнових виробів що більше ніж за минулий період на 125,1 тис.грн. </vt:lpstr>
      <vt:lpstr>Плата за надання адміністративних послуг в структурі бюджету займає 0,6%</vt:lpstr>
      <vt:lpstr>Динаміка помісячного надходження до загального фонду бюджету за січень- квітень 2022 року в порівнянні з відповідним періодом 2021 року </vt:lpstr>
      <vt:lpstr>Динаміка податкового боргу до бюджету громади за січень- квітень 2022 року </vt:lpstr>
      <vt:lpstr>Презентация PowerPoint</vt:lpstr>
      <vt:lpstr>Презентация PowerPoint</vt:lpstr>
      <vt:lpstr>Презентация PowerPoint</vt:lpstr>
      <vt:lpstr>Бюджет розвитку громади</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ANIA</dc:creator>
  <cp:lastModifiedBy>User</cp:lastModifiedBy>
  <cp:revision>254</cp:revision>
  <cp:lastPrinted>2021-11-03T12:13:10Z</cp:lastPrinted>
  <dcterms:modified xsi:type="dcterms:W3CDTF">2022-05-25T07:10:28Z</dcterms:modified>
</cp:coreProperties>
</file>