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8" r:id="rId3"/>
    <p:sldId id="259" r:id="rId4"/>
    <p:sldId id="264" r:id="rId5"/>
    <p:sldId id="274" r:id="rId6"/>
    <p:sldId id="265" r:id="rId7"/>
    <p:sldId id="266" r:id="rId8"/>
    <p:sldId id="267" r:id="rId9"/>
    <p:sldId id="268" r:id="rId10"/>
    <p:sldId id="269" r:id="rId11"/>
    <p:sldId id="271" r:id="rId12"/>
    <p:sldId id="272" r:id="rId13"/>
    <p:sldId id="273"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00B55721-ECF8-4EBD-B2A7-4A61354D184C}">
          <p14:sldIdLst>
            <p14:sldId id="256"/>
            <p14:sldId id="258"/>
            <p14:sldId id="259"/>
            <p14:sldId id="264"/>
            <p14:sldId id="274"/>
            <p14:sldId id="265"/>
            <p14:sldId id="266"/>
            <p14:sldId id="267"/>
            <p14:sldId id="268"/>
            <p14:sldId id="269"/>
            <p14:sldId id="271"/>
            <p14:sldId id="272"/>
            <p14:sldId id="273"/>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ris" initials="L" lastIdx="1" clrIdx="0">
    <p:extLst>
      <p:ext uri="{19B8F6BF-5375-455C-9EA6-DF929625EA0E}">
        <p15:presenceInfo xmlns:p15="http://schemas.microsoft.com/office/powerpoint/2012/main" userId="Lu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68" autoAdjust="0"/>
    <p:restoredTop sz="94620" autoAdjust="0"/>
  </p:normalViewPr>
  <p:slideViewPr>
    <p:cSldViewPr snapToGrid="0">
      <p:cViewPr varScale="1">
        <p:scale>
          <a:sx n="78" d="100"/>
          <a:sy n="78" d="100"/>
        </p:scale>
        <p:origin x="9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tx1"/>
              </a:solidFill>
              <a:latin typeface="+mj-lt"/>
              <a:ea typeface="+mj-ea"/>
              <a:cs typeface="+mj-cs"/>
            </a:defRPr>
          </a:pPr>
          <a:endParaRPr lang="uk-UA"/>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тис.грн.</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AD79-442F-B52C-D71DF87C5A1F}"/>
              </c:ext>
            </c:extLst>
          </c:dPt>
          <c:dPt>
            <c:idx val="1"/>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3-AD79-442F-B52C-D71DF87C5A1F}"/>
              </c:ext>
            </c:extLst>
          </c:dPt>
          <c:dLbls>
            <c:dLbl>
              <c:idx val="0"/>
              <c:layout>
                <c:manualLayout>
                  <c:x val="7.4902586132285454E-2"/>
                  <c:y val="-0.60178597938235701"/>
                </c:manualLayout>
              </c:layout>
              <c:tx>
                <c:rich>
                  <a:bodyPr/>
                  <a:lstStyle/>
                  <a:p>
                    <a:fld id="{2731E650-F6B5-4B91-A962-F1CADB3D2950}" type="CATEGORYNAME">
                      <a:rPr lang="uk-UA" b="1" dirty="0"/>
                      <a:pPr/>
                      <a:t>[ИМЯ КАТЕГОРИИ]</a:t>
                    </a:fld>
                    <a:endParaRPr lang="uk-UA"/>
                  </a:p>
                </c:rich>
              </c:tx>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AD79-442F-B52C-D71DF87C5A1F}"/>
                </c:ext>
                <c:ext xmlns:c15="http://schemas.microsoft.com/office/drawing/2012/chart" uri="{CE6537A1-D6FC-4f65-9D91-7224C49458BB}">
                  <c15:dlblFieldTable/>
                  <c15:showDataLabelsRange val="0"/>
                </c:ext>
              </c:extLst>
            </c:dLbl>
            <c:dLbl>
              <c:idx val="1"/>
              <c:tx>
                <c:rich>
                  <a:bodyPr/>
                  <a:lstStyle/>
                  <a:p>
                    <a:fld id="{A4F8958F-62B0-424C-8F48-1F162807A08A}" type="CATEGORYNAME">
                      <a:rPr lang="uk-UA" b="1" smtClean="0">
                        <a:solidFill>
                          <a:schemeClr val="tx1"/>
                        </a:solidFill>
                      </a:rPr>
                      <a:pPr/>
                      <a:t>[ИМЯ КАТЕГОРИИ]</a:t>
                    </a:fld>
                    <a:r>
                      <a:rPr lang="uk-UA" dirty="0"/>
                      <a:t> </a:t>
                    </a:r>
                  </a:p>
                </c:rich>
              </c:tx>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AD79-442F-B52C-D71DF87C5A1F}"/>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uk-UA"/>
              </a:p>
            </c:txPr>
            <c:dLblPos val="bestFit"/>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Аркуш1!$A$2:$A$3</c:f>
              <c:strCache>
                <c:ptCount val="2"/>
                <c:pt idx="0">
                  <c:v>Загальний фонд - 86779,9 </c:v>
                </c:pt>
                <c:pt idx="1">
                  <c:v>Спеціальний фонд - 14040,4</c:v>
                </c:pt>
              </c:strCache>
            </c:strRef>
          </c:cat>
          <c:val>
            <c:numRef>
              <c:f>Аркуш1!$B$2:$B$3</c:f>
              <c:numCache>
                <c:formatCode>General</c:formatCode>
                <c:ptCount val="2"/>
                <c:pt idx="0">
                  <c:v>86779.9</c:v>
                </c:pt>
                <c:pt idx="1">
                  <c:v>14040.4</c:v>
                </c:pt>
              </c:numCache>
            </c:numRef>
          </c:val>
          <c:extLst xmlns:c16r2="http://schemas.microsoft.com/office/drawing/2015/06/chart">
            <c:ext xmlns:c16="http://schemas.microsoft.com/office/drawing/2014/chart" uri="{C3380CC4-5D6E-409C-BE32-E72D297353CC}">
              <c16:uniqueId val="{00000000-AD79-442F-B52C-D71DF87C5A1F}"/>
            </c:ext>
          </c:extLst>
        </c:ser>
        <c:dLbls>
          <c:dLblPos val="bestFit"/>
          <c:showLegendKey val="0"/>
          <c:showVal val="0"/>
          <c:showCatName val="1"/>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uk-UA"/>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uk-UA"/>
          </a:p>
        </c:txPr>
      </c:legendEntry>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uk-UA"/>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6A4EE-1E71-4A25-994A-82F2777E5BC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uk-UA"/>
        </a:p>
      </dgm:t>
    </dgm:pt>
    <dgm:pt modelId="{8E4D11A0-CAA8-431D-98E2-82EE9551F0C2}">
      <dgm:prSet phldrT="[Текст]"/>
      <dgm:spPr>
        <a:noFill/>
        <a:ln>
          <a:solidFill>
            <a:srgbClr val="C00000"/>
          </a:solidFill>
        </a:ln>
      </dgm:spPr>
      <dgm:t>
        <a:bodyPr/>
        <a:lstStyle/>
        <a:p>
          <a:r>
            <a:rPr lang="uk-UA" b="0" i="1" dirty="0">
              <a:solidFill>
                <a:schemeClr val="tx1"/>
              </a:solidFill>
              <a:effectLst/>
              <a:latin typeface="Times New Roman" panose="02020603050405020304" pitchFamily="18" charset="0"/>
              <a:cs typeface="Times New Roman" panose="02020603050405020304" pitchFamily="18" charset="0"/>
            </a:rPr>
            <a:t>КНП «Центр первинної медико-санітарної допомоги» </a:t>
          </a:r>
          <a:r>
            <a:rPr lang="uk-UA" b="0" i="1" dirty="0" err="1">
              <a:solidFill>
                <a:schemeClr val="tx1"/>
              </a:solidFill>
              <a:effectLst/>
              <a:latin typeface="Times New Roman" panose="02020603050405020304" pitchFamily="18" charset="0"/>
              <a:cs typeface="Times New Roman" panose="02020603050405020304" pitchFamily="18" charset="0"/>
            </a:rPr>
            <a:t>Фонтанської</a:t>
          </a:r>
          <a:r>
            <a:rPr lang="uk-UA" b="0" i="1" dirty="0">
              <a:solidFill>
                <a:schemeClr val="tx1"/>
              </a:solidFill>
              <a:effectLst/>
              <a:latin typeface="Times New Roman" panose="02020603050405020304" pitchFamily="18" charset="0"/>
              <a:cs typeface="Times New Roman" panose="02020603050405020304" pitchFamily="18" charset="0"/>
            </a:rPr>
            <a:t> сільської  ради </a:t>
          </a:r>
          <a:r>
            <a:rPr lang="uk-UA" i="1" dirty="0">
              <a:solidFill>
                <a:schemeClr val="tx1"/>
              </a:solidFill>
              <a:effectLst/>
              <a:latin typeface="Times New Roman" panose="02020603050405020304" pitchFamily="18" charset="0"/>
              <a:cs typeface="Times New Roman" panose="02020603050405020304" pitchFamily="18" charset="0"/>
            </a:rPr>
            <a:t>- 1 911,6 тис. грн.</a:t>
          </a:r>
        </a:p>
      </dgm:t>
    </dgm:pt>
    <dgm:pt modelId="{10A1418B-D45E-4163-8C4B-5151E62A1E7B}" type="parTrans" cxnId="{E28D21FB-9E3D-4279-B00A-F804E0D56305}">
      <dgm:prSet/>
      <dgm:spPr/>
      <dgm:t>
        <a:bodyPr/>
        <a:lstStyle/>
        <a:p>
          <a:endParaRPr lang="uk-UA"/>
        </a:p>
      </dgm:t>
    </dgm:pt>
    <dgm:pt modelId="{1515E3F1-3ACC-4EE9-BC6C-AF5630AB0FD3}" type="sibTrans" cxnId="{E28D21FB-9E3D-4279-B00A-F804E0D56305}">
      <dgm:prSet/>
      <dgm:spPr/>
      <dgm:t>
        <a:bodyPr/>
        <a:lstStyle/>
        <a:p>
          <a:endParaRPr lang="uk-UA"/>
        </a:p>
      </dgm:t>
    </dgm:pt>
    <dgm:pt modelId="{E215736E-5F13-4FDB-93ED-3491556855A0}">
      <dgm:prSet phldrT="[Текст]"/>
      <dgm:spPr>
        <a:noFill/>
        <a:ln>
          <a:solidFill>
            <a:srgbClr val="C00000"/>
          </a:solidFill>
        </a:ln>
      </dgm:spPr>
      <dgm:t>
        <a:bodyPr/>
        <a:lstStyle/>
        <a:p>
          <a:pPr>
            <a:buFont typeface="Wingdings" panose="05000000000000000000" pitchFamily="2" charset="2"/>
            <a:buChar char=""/>
          </a:pPr>
          <a:r>
            <a:rPr lang="uk-UA" b="0" i="1" dirty="0">
              <a:solidFill>
                <a:schemeClr val="tx1"/>
              </a:solidFill>
              <a:effectLst/>
              <a:latin typeface="Times New Roman" panose="02020603050405020304" pitchFamily="18" charset="0"/>
              <a:cs typeface="Times New Roman" panose="02020603050405020304" pitchFamily="18" charset="0"/>
            </a:rPr>
            <a:t>КП </a:t>
          </a:r>
          <a:r>
            <a:rPr lang="ru-RU" b="0" i="1" dirty="0">
              <a:solidFill>
                <a:schemeClr val="tx1"/>
              </a:solidFill>
              <a:effectLst/>
              <a:latin typeface="Times New Roman" panose="02020603050405020304" pitchFamily="18" charset="0"/>
              <a:cs typeface="Times New Roman" panose="02020603050405020304" pitchFamily="18" charset="0"/>
            </a:rPr>
            <a:t>«</a:t>
          </a:r>
          <a:r>
            <a:rPr lang="ru-RU" b="0" i="1" dirty="0" err="1">
              <a:solidFill>
                <a:schemeClr val="tx1"/>
              </a:solidFill>
              <a:effectLst/>
              <a:latin typeface="Times New Roman" panose="02020603050405020304" pitchFamily="18" charset="0"/>
              <a:cs typeface="Times New Roman" panose="02020603050405020304" pitchFamily="18" charset="0"/>
            </a:rPr>
            <a:t>Спортивний</a:t>
          </a:r>
          <a:r>
            <a:rPr lang="ru-RU" b="0" i="1" dirty="0">
              <a:solidFill>
                <a:schemeClr val="tx1"/>
              </a:solidFill>
              <a:effectLst/>
              <a:latin typeface="Times New Roman" panose="02020603050405020304" pitchFamily="18" charset="0"/>
              <a:cs typeface="Times New Roman" panose="02020603050405020304" pitchFamily="18" charset="0"/>
            </a:rPr>
            <a:t> клуб «</a:t>
          </a:r>
          <a:r>
            <a:rPr lang="uk-UA" b="0" i="1" dirty="0">
              <a:solidFill>
                <a:schemeClr val="tx1"/>
              </a:solidFill>
              <a:effectLst/>
              <a:latin typeface="Times New Roman" panose="02020603050405020304" pitchFamily="18" charset="0"/>
              <a:cs typeface="Times New Roman" panose="02020603050405020304" pitchFamily="18" charset="0"/>
            </a:rPr>
            <a:t>Крижанівський</a:t>
          </a:r>
          <a:r>
            <a:rPr lang="ru-RU" b="0" i="1" dirty="0">
              <a:solidFill>
                <a:schemeClr val="tx1"/>
              </a:solidFill>
              <a:effectLst/>
              <a:latin typeface="Times New Roman" panose="02020603050405020304" pitchFamily="18" charset="0"/>
              <a:cs typeface="Times New Roman" panose="02020603050405020304" pitchFamily="18" charset="0"/>
            </a:rPr>
            <a:t>» - </a:t>
          </a:r>
          <a:r>
            <a:rPr lang="uk-UA" i="1" dirty="0">
              <a:solidFill>
                <a:schemeClr val="tx1"/>
              </a:solidFill>
              <a:effectLst/>
              <a:latin typeface="Times New Roman" panose="02020603050405020304" pitchFamily="18" charset="0"/>
              <a:cs typeface="Times New Roman" panose="02020603050405020304" pitchFamily="18" charset="0"/>
            </a:rPr>
            <a:t>2 818,4</a:t>
          </a:r>
          <a:r>
            <a:rPr lang="ru-RU" i="1" dirty="0">
              <a:solidFill>
                <a:schemeClr val="tx1"/>
              </a:solidFill>
              <a:effectLst/>
              <a:latin typeface="Times New Roman" panose="02020603050405020304" pitchFamily="18" charset="0"/>
              <a:cs typeface="Times New Roman" panose="02020603050405020304" pitchFamily="18" charset="0"/>
            </a:rPr>
            <a:t> тис. грн</a:t>
          </a:r>
          <a:r>
            <a:rPr lang="ru-RU" dirty="0">
              <a:solidFill>
                <a:schemeClr val="tx1"/>
              </a:solidFill>
              <a:effectLst/>
              <a:latin typeface="Times New Roman" panose="02020603050405020304" pitchFamily="18" charset="0"/>
              <a:cs typeface="Times New Roman" panose="02020603050405020304" pitchFamily="18" charset="0"/>
            </a:rPr>
            <a:t>.</a:t>
          </a:r>
          <a:endParaRPr lang="uk-UA" dirty="0">
            <a:solidFill>
              <a:schemeClr val="tx1"/>
            </a:solidFill>
            <a:effectLst/>
            <a:latin typeface="Times New Roman" panose="02020603050405020304" pitchFamily="18" charset="0"/>
            <a:cs typeface="Times New Roman" panose="02020603050405020304" pitchFamily="18" charset="0"/>
          </a:endParaRPr>
        </a:p>
      </dgm:t>
    </dgm:pt>
    <dgm:pt modelId="{DFEC60C7-B72F-4570-80E9-1D7D72D4D907}" type="parTrans" cxnId="{91532FCE-3CCA-4582-BB3F-D4386F52B052}">
      <dgm:prSet/>
      <dgm:spPr/>
      <dgm:t>
        <a:bodyPr/>
        <a:lstStyle/>
        <a:p>
          <a:endParaRPr lang="uk-UA"/>
        </a:p>
      </dgm:t>
    </dgm:pt>
    <dgm:pt modelId="{B59AB36A-F540-41ED-835D-05E168B159E9}" type="sibTrans" cxnId="{91532FCE-3CCA-4582-BB3F-D4386F52B052}">
      <dgm:prSet/>
      <dgm:spPr/>
      <dgm:t>
        <a:bodyPr/>
        <a:lstStyle/>
        <a:p>
          <a:endParaRPr lang="uk-UA"/>
        </a:p>
      </dgm:t>
    </dgm:pt>
    <dgm:pt modelId="{53F5D266-DA77-4ABC-977A-017CFFA061FE}">
      <dgm:prSet phldrT="[Текст]"/>
      <dgm:spPr>
        <a:noFill/>
        <a:ln>
          <a:solidFill>
            <a:srgbClr val="C00000"/>
          </a:solidFill>
        </a:ln>
      </dgm:spPr>
      <dgm:t>
        <a:bodyPr/>
        <a:lstStyle/>
        <a:p>
          <a:pPr>
            <a:buFont typeface="Wingdings" panose="05000000000000000000" pitchFamily="2" charset="2"/>
            <a:buChar char=""/>
          </a:pPr>
          <a:r>
            <a:rPr lang="ru-RU" i="1" dirty="0">
              <a:solidFill>
                <a:schemeClr val="tx1"/>
              </a:solidFill>
              <a:effectLst/>
              <a:latin typeface="Times New Roman" panose="02020603050405020304" pitchFamily="18" charset="0"/>
              <a:cs typeface="Times New Roman" panose="02020603050405020304" pitchFamily="18" charset="0"/>
            </a:rPr>
            <a:t>КП «Фонтан </a:t>
          </a:r>
          <a:r>
            <a:rPr lang="ru-RU" i="1" dirty="0" err="1">
              <a:solidFill>
                <a:schemeClr val="tx1"/>
              </a:solidFill>
              <a:effectLst/>
              <a:latin typeface="Times New Roman" panose="02020603050405020304" pitchFamily="18" charset="0"/>
              <a:cs typeface="Times New Roman" panose="02020603050405020304" pitchFamily="18" charset="0"/>
            </a:rPr>
            <a:t>Сервіс</a:t>
          </a:r>
          <a:r>
            <a:rPr lang="ru-RU" i="1" dirty="0">
              <a:solidFill>
                <a:schemeClr val="tx1"/>
              </a:solidFill>
              <a:effectLst/>
              <a:latin typeface="Times New Roman" panose="02020603050405020304" pitchFamily="18" charset="0"/>
              <a:cs typeface="Times New Roman" panose="02020603050405020304" pitchFamily="18" charset="0"/>
            </a:rPr>
            <a:t>» - 313,3 тис. грн.</a:t>
          </a:r>
          <a:endParaRPr lang="uk-UA" i="1" dirty="0">
            <a:solidFill>
              <a:schemeClr val="tx1"/>
            </a:solidFill>
            <a:effectLst/>
            <a:latin typeface="Times New Roman" panose="02020603050405020304" pitchFamily="18" charset="0"/>
            <a:cs typeface="Times New Roman" panose="02020603050405020304" pitchFamily="18" charset="0"/>
          </a:endParaRPr>
        </a:p>
      </dgm:t>
    </dgm:pt>
    <dgm:pt modelId="{D464C561-B8C5-4FB9-AB10-95B6E910BB0F}" type="parTrans" cxnId="{720D57DB-D4A4-489A-89CE-EE7CED3C984B}">
      <dgm:prSet/>
      <dgm:spPr/>
      <dgm:t>
        <a:bodyPr/>
        <a:lstStyle/>
        <a:p>
          <a:endParaRPr lang="uk-UA"/>
        </a:p>
      </dgm:t>
    </dgm:pt>
    <dgm:pt modelId="{4923526C-0C28-435E-AD15-6DC21BC482A9}" type="sibTrans" cxnId="{720D57DB-D4A4-489A-89CE-EE7CED3C984B}">
      <dgm:prSet/>
      <dgm:spPr/>
      <dgm:t>
        <a:bodyPr/>
        <a:lstStyle/>
        <a:p>
          <a:endParaRPr lang="uk-UA"/>
        </a:p>
      </dgm:t>
    </dgm:pt>
    <dgm:pt modelId="{1233814D-EC1B-45E1-9AC8-820251B2E366}">
      <dgm:prSet phldrT="[Текст]"/>
      <dgm:spPr>
        <a:noFill/>
        <a:ln>
          <a:solidFill>
            <a:srgbClr val="C00000"/>
          </a:solidFill>
        </a:ln>
      </dgm:spPr>
      <dgm:t>
        <a:bodyPr/>
        <a:lstStyle/>
        <a:p>
          <a:pPr>
            <a:buFont typeface="Wingdings" panose="05000000000000000000" pitchFamily="2" charset="2"/>
            <a:buChar char=""/>
          </a:pPr>
          <a:r>
            <a:rPr lang="ru-RU" i="1" strike="noStrike" dirty="0">
              <a:solidFill>
                <a:schemeClr val="tx1"/>
              </a:solidFill>
              <a:effectLst/>
              <a:latin typeface="Times New Roman" panose="02020603050405020304" pitchFamily="18" charset="0"/>
              <a:cs typeface="Times New Roman" panose="02020603050405020304" pitchFamily="18" charset="0"/>
            </a:rPr>
            <a:t>КП «</a:t>
          </a:r>
          <a:r>
            <a:rPr lang="ru-RU" i="1" strike="noStrike" dirty="0" err="1">
              <a:solidFill>
                <a:schemeClr val="tx1"/>
              </a:solidFill>
              <a:effectLst/>
              <a:latin typeface="Times New Roman" panose="02020603050405020304" pitchFamily="18" charset="0"/>
              <a:cs typeface="Times New Roman" panose="02020603050405020304" pitchFamily="18" charset="0"/>
            </a:rPr>
            <a:t>Надія</a:t>
          </a:r>
          <a:r>
            <a:rPr lang="ru-RU" i="1" strike="noStrike" dirty="0">
              <a:solidFill>
                <a:schemeClr val="tx1"/>
              </a:solidFill>
              <a:effectLst/>
              <a:latin typeface="Times New Roman" panose="02020603050405020304" pitchFamily="18" charset="0"/>
              <a:cs typeface="Times New Roman" panose="02020603050405020304" pitchFamily="18" charset="0"/>
            </a:rPr>
            <a:t>» - 22 504,2 тис. грн.</a:t>
          </a:r>
          <a:endParaRPr lang="uk-UA" i="1" strike="noStrike" dirty="0">
            <a:solidFill>
              <a:schemeClr val="tx1"/>
            </a:solidFill>
            <a:effectLst/>
            <a:latin typeface="Times New Roman" panose="02020603050405020304" pitchFamily="18" charset="0"/>
            <a:cs typeface="Times New Roman" panose="02020603050405020304" pitchFamily="18" charset="0"/>
          </a:endParaRPr>
        </a:p>
      </dgm:t>
    </dgm:pt>
    <dgm:pt modelId="{E3F01140-A2A8-4B8C-9B50-26740656D93A}" type="parTrans" cxnId="{FF1611E8-89A1-4DB1-98D7-2CEF85FACEDC}">
      <dgm:prSet/>
      <dgm:spPr/>
      <dgm:t>
        <a:bodyPr/>
        <a:lstStyle/>
        <a:p>
          <a:endParaRPr lang="uk-UA"/>
        </a:p>
      </dgm:t>
    </dgm:pt>
    <dgm:pt modelId="{0E102C03-C639-40D3-9B73-E163F4450543}" type="sibTrans" cxnId="{FF1611E8-89A1-4DB1-98D7-2CEF85FACEDC}">
      <dgm:prSet/>
      <dgm:spPr/>
      <dgm:t>
        <a:bodyPr/>
        <a:lstStyle/>
        <a:p>
          <a:endParaRPr lang="uk-UA"/>
        </a:p>
      </dgm:t>
    </dgm:pt>
    <dgm:pt modelId="{8CE9E3CB-F100-4398-9E43-301B14059DE0}">
      <dgm:prSet/>
      <dgm:spPr>
        <a:noFill/>
        <a:ln>
          <a:solidFill>
            <a:srgbClr val="C00000"/>
          </a:solidFill>
        </a:ln>
      </dgm:spPr>
      <dgm:t>
        <a:bodyPr/>
        <a:lstStyle/>
        <a:p>
          <a:pPr>
            <a:buFont typeface="Wingdings" panose="05000000000000000000" pitchFamily="2" charset="2"/>
            <a:buChar char=""/>
          </a:pPr>
          <a:r>
            <a:rPr lang="ru-RU" i="1" dirty="0">
              <a:solidFill>
                <a:schemeClr val="tx1"/>
              </a:solidFill>
              <a:effectLst/>
              <a:latin typeface="Times New Roman" panose="02020603050405020304" pitchFamily="18" charset="0"/>
              <a:cs typeface="Times New Roman" panose="02020603050405020304" pitchFamily="18" charset="0"/>
            </a:rPr>
            <a:t>КП «Ритуальна служба» - 400,0 тис. грн.</a:t>
          </a:r>
          <a:endParaRPr lang="uk-UA" i="1" dirty="0">
            <a:solidFill>
              <a:schemeClr val="tx1"/>
            </a:solidFill>
            <a:effectLst/>
            <a:latin typeface="Times New Roman" panose="02020603050405020304" pitchFamily="18" charset="0"/>
            <a:cs typeface="Times New Roman" panose="02020603050405020304" pitchFamily="18" charset="0"/>
          </a:endParaRPr>
        </a:p>
      </dgm:t>
    </dgm:pt>
    <dgm:pt modelId="{3EBBE1D5-D40C-456B-9F96-E28D7D9491C2}" type="parTrans" cxnId="{B596F524-2A19-450F-A96A-1123432A0DF1}">
      <dgm:prSet/>
      <dgm:spPr/>
      <dgm:t>
        <a:bodyPr/>
        <a:lstStyle/>
        <a:p>
          <a:endParaRPr lang="uk-UA"/>
        </a:p>
      </dgm:t>
    </dgm:pt>
    <dgm:pt modelId="{DC80F41F-2364-4B12-9881-18AD2490DE6F}" type="sibTrans" cxnId="{B596F524-2A19-450F-A96A-1123432A0DF1}">
      <dgm:prSet/>
      <dgm:spPr/>
      <dgm:t>
        <a:bodyPr/>
        <a:lstStyle/>
        <a:p>
          <a:endParaRPr lang="uk-UA"/>
        </a:p>
      </dgm:t>
    </dgm:pt>
    <dgm:pt modelId="{51036A5D-DDB7-4B34-B121-8411E72F1381}" type="pres">
      <dgm:prSet presAssocID="{C666A4EE-1E71-4A25-994A-82F2777E5BC5}" presName="diagram" presStyleCnt="0">
        <dgm:presLayoutVars>
          <dgm:dir/>
          <dgm:resizeHandles val="exact"/>
        </dgm:presLayoutVars>
      </dgm:prSet>
      <dgm:spPr/>
      <dgm:t>
        <a:bodyPr/>
        <a:lstStyle/>
        <a:p>
          <a:endParaRPr lang="uk-UA"/>
        </a:p>
      </dgm:t>
    </dgm:pt>
    <dgm:pt modelId="{4696C3DD-C80F-4CB9-AE20-B06CD7FEADA8}" type="pres">
      <dgm:prSet presAssocID="{8E4D11A0-CAA8-431D-98E2-82EE9551F0C2}" presName="node" presStyleLbl="node1" presStyleIdx="0" presStyleCnt="5">
        <dgm:presLayoutVars>
          <dgm:bulletEnabled val="1"/>
        </dgm:presLayoutVars>
      </dgm:prSet>
      <dgm:spPr/>
      <dgm:t>
        <a:bodyPr/>
        <a:lstStyle/>
        <a:p>
          <a:endParaRPr lang="uk-UA"/>
        </a:p>
      </dgm:t>
    </dgm:pt>
    <dgm:pt modelId="{8E0D4124-F00A-4C07-8A64-B950D4774425}" type="pres">
      <dgm:prSet presAssocID="{1515E3F1-3ACC-4EE9-BC6C-AF5630AB0FD3}" presName="sibTrans" presStyleCnt="0"/>
      <dgm:spPr/>
    </dgm:pt>
    <dgm:pt modelId="{23B1AC3D-9CB2-48B2-B46F-6E67E22D248B}" type="pres">
      <dgm:prSet presAssocID="{E215736E-5F13-4FDB-93ED-3491556855A0}" presName="node" presStyleLbl="node1" presStyleIdx="1" presStyleCnt="5" custScaleX="113232" custLinFactNeighborX="-444" custLinFactNeighborY="-5915">
        <dgm:presLayoutVars>
          <dgm:bulletEnabled val="1"/>
        </dgm:presLayoutVars>
      </dgm:prSet>
      <dgm:spPr/>
      <dgm:t>
        <a:bodyPr/>
        <a:lstStyle/>
        <a:p>
          <a:endParaRPr lang="uk-UA"/>
        </a:p>
      </dgm:t>
    </dgm:pt>
    <dgm:pt modelId="{307A784B-2719-480D-AE1D-38E41F344A7C}" type="pres">
      <dgm:prSet presAssocID="{B59AB36A-F540-41ED-835D-05E168B159E9}" presName="sibTrans" presStyleCnt="0"/>
      <dgm:spPr/>
    </dgm:pt>
    <dgm:pt modelId="{7E784AB4-F8D1-4386-A5C1-A3DEC02DF7F2}" type="pres">
      <dgm:prSet presAssocID="{53F5D266-DA77-4ABC-977A-017CFFA061FE}" presName="node" presStyleLbl="node1" presStyleIdx="2" presStyleCnt="5">
        <dgm:presLayoutVars>
          <dgm:bulletEnabled val="1"/>
        </dgm:presLayoutVars>
      </dgm:prSet>
      <dgm:spPr/>
      <dgm:t>
        <a:bodyPr/>
        <a:lstStyle/>
        <a:p>
          <a:endParaRPr lang="uk-UA"/>
        </a:p>
      </dgm:t>
    </dgm:pt>
    <dgm:pt modelId="{BD12E01D-7FF5-4075-9271-EBC0E9F81B09}" type="pres">
      <dgm:prSet presAssocID="{4923526C-0C28-435E-AD15-6DC21BC482A9}" presName="sibTrans" presStyleCnt="0"/>
      <dgm:spPr/>
    </dgm:pt>
    <dgm:pt modelId="{37EC14B8-EDFE-4362-ABD4-2A28BF2613D8}" type="pres">
      <dgm:prSet presAssocID="{8CE9E3CB-F100-4398-9E43-301B14059DE0}" presName="node" presStyleLbl="node1" presStyleIdx="3" presStyleCnt="5" custScaleX="110890">
        <dgm:presLayoutVars>
          <dgm:bulletEnabled val="1"/>
        </dgm:presLayoutVars>
      </dgm:prSet>
      <dgm:spPr/>
      <dgm:t>
        <a:bodyPr/>
        <a:lstStyle/>
        <a:p>
          <a:endParaRPr lang="uk-UA"/>
        </a:p>
      </dgm:t>
    </dgm:pt>
    <dgm:pt modelId="{51CFCF26-6175-410D-8227-AFD68EFA2DFF}" type="pres">
      <dgm:prSet presAssocID="{DC80F41F-2364-4B12-9881-18AD2490DE6F}" presName="sibTrans" presStyleCnt="0"/>
      <dgm:spPr/>
    </dgm:pt>
    <dgm:pt modelId="{9E265472-630E-40EB-85FF-0D028C759BF4}" type="pres">
      <dgm:prSet presAssocID="{1233814D-EC1B-45E1-9AC8-820251B2E366}" presName="node" presStyleLbl="node1" presStyleIdx="4" presStyleCnt="5" custScaleX="134369">
        <dgm:presLayoutVars>
          <dgm:bulletEnabled val="1"/>
        </dgm:presLayoutVars>
      </dgm:prSet>
      <dgm:spPr/>
      <dgm:t>
        <a:bodyPr/>
        <a:lstStyle/>
        <a:p>
          <a:endParaRPr lang="uk-UA"/>
        </a:p>
      </dgm:t>
    </dgm:pt>
  </dgm:ptLst>
  <dgm:cxnLst>
    <dgm:cxn modelId="{A2FC5ADB-E004-4AD7-9DA3-2A0C5D9915EA}" type="presOf" srcId="{1233814D-EC1B-45E1-9AC8-820251B2E366}" destId="{9E265472-630E-40EB-85FF-0D028C759BF4}" srcOrd="0" destOrd="0" presId="urn:microsoft.com/office/officeart/2005/8/layout/default"/>
    <dgm:cxn modelId="{B7D48605-A8D5-4DE3-BF13-5998CB0FB689}" type="presOf" srcId="{C666A4EE-1E71-4A25-994A-82F2777E5BC5}" destId="{51036A5D-DDB7-4B34-B121-8411E72F1381}" srcOrd="0" destOrd="0" presId="urn:microsoft.com/office/officeart/2005/8/layout/default"/>
    <dgm:cxn modelId="{B596F524-2A19-450F-A96A-1123432A0DF1}" srcId="{C666A4EE-1E71-4A25-994A-82F2777E5BC5}" destId="{8CE9E3CB-F100-4398-9E43-301B14059DE0}" srcOrd="3" destOrd="0" parTransId="{3EBBE1D5-D40C-456B-9F96-E28D7D9491C2}" sibTransId="{DC80F41F-2364-4B12-9881-18AD2490DE6F}"/>
    <dgm:cxn modelId="{720D57DB-D4A4-489A-89CE-EE7CED3C984B}" srcId="{C666A4EE-1E71-4A25-994A-82F2777E5BC5}" destId="{53F5D266-DA77-4ABC-977A-017CFFA061FE}" srcOrd="2" destOrd="0" parTransId="{D464C561-B8C5-4FB9-AB10-95B6E910BB0F}" sibTransId="{4923526C-0C28-435E-AD15-6DC21BC482A9}"/>
    <dgm:cxn modelId="{1C3DFB6D-AEEA-425F-8165-3179B6E1E493}" type="presOf" srcId="{53F5D266-DA77-4ABC-977A-017CFFA061FE}" destId="{7E784AB4-F8D1-4386-A5C1-A3DEC02DF7F2}" srcOrd="0" destOrd="0" presId="urn:microsoft.com/office/officeart/2005/8/layout/default"/>
    <dgm:cxn modelId="{E28D21FB-9E3D-4279-B00A-F804E0D56305}" srcId="{C666A4EE-1E71-4A25-994A-82F2777E5BC5}" destId="{8E4D11A0-CAA8-431D-98E2-82EE9551F0C2}" srcOrd="0" destOrd="0" parTransId="{10A1418B-D45E-4163-8C4B-5151E62A1E7B}" sibTransId="{1515E3F1-3ACC-4EE9-BC6C-AF5630AB0FD3}"/>
    <dgm:cxn modelId="{5FE518FC-A8C3-4C4B-BAEB-B299D5E6A611}" type="presOf" srcId="{E215736E-5F13-4FDB-93ED-3491556855A0}" destId="{23B1AC3D-9CB2-48B2-B46F-6E67E22D248B}" srcOrd="0" destOrd="0" presId="urn:microsoft.com/office/officeart/2005/8/layout/default"/>
    <dgm:cxn modelId="{91532FCE-3CCA-4582-BB3F-D4386F52B052}" srcId="{C666A4EE-1E71-4A25-994A-82F2777E5BC5}" destId="{E215736E-5F13-4FDB-93ED-3491556855A0}" srcOrd="1" destOrd="0" parTransId="{DFEC60C7-B72F-4570-80E9-1D7D72D4D907}" sibTransId="{B59AB36A-F540-41ED-835D-05E168B159E9}"/>
    <dgm:cxn modelId="{153214F7-2CBE-4638-8F95-AF9E309B2AC0}" type="presOf" srcId="{8CE9E3CB-F100-4398-9E43-301B14059DE0}" destId="{37EC14B8-EDFE-4362-ABD4-2A28BF2613D8}" srcOrd="0" destOrd="0" presId="urn:microsoft.com/office/officeart/2005/8/layout/default"/>
    <dgm:cxn modelId="{109F3FF6-7584-45F3-ACA9-02EBFA614795}" type="presOf" srcId="{8E4D11A0-CAA8-431D-98E2-82EE9551F0C2}" destId="{4696C3DD-C80F-4CB9-AE20-B06CD7FEADA8}" srcOrd="0" destOrd="0" presId="urn:microsoft.com/office/officeart/2005/8/layout/default"/>
    <dgm:cxn modelId="{FF1611E8-89A1-4DB1-98D7-2CEF85FACEDC}" srcId="{C666A4EE-1E71-4A25-994A-82F2777E5BC5}" destId="{1233814D-EC1B-45E1-9AC8-820251B2E366}" srcOrd="4" destOrd="0" parTransId="{E3F01140-A2A8-4B8C-9B50-26740656D93A}" sibTransId="{0E102C03-C639-40D3-9B73-E163F4450543}"/>
    <dgm:cxn modelId="{61DA5D99-3972-4116-806A-5EB0F0566F0A}" type="presParOf" srcId="{51036A5D-DDB7-4B34-B121-8411E72F1381}" destId="{4696C3DD-C80F-4CB9-AE20-B06CD7FEADA8}" srcOrd="0" destOrd="0" presId="urn:microsoft.com/office/officeart/2005/8/layout/default"/>
    <dgm:cxn modelId="{3A6D701E-A346-4CB6-AC6F-E8E0602F8776}" type="presParOf" srcId="{51036A5D-DDB7-4B34-B121-8411E72F1381}" destId="{8E0D4124-F00A-4C07-8A64-B950D4774425}" srcOrd="1" destOrd="0" presId="urn:microsoft.com/office/officeart/2005/8/layout/default"/>
    <dgm:cxn modelId="{5F15AF90-CD5B-4881-9FC0-FA613393509C}" type="presParOf" srcId="{51036A5D-DDB7-4B34-B121-8411E72F1381}" destId="{23B1AC3D-9CB2-48B2-B46F-6E67E22D248B}" srcOrd="2" destOrd="0" presId="urn:microsoft.com/office/officeart/2005/8/layout/default"/>
    <dgm:cxn modelId="{A905B22A-235B-463A-A3FF-F95DB8DADB0C}" type="presParOf" srcId="{51036A5D-DDB7-4B34-B121-8411E72F1381}" destId="{307A784B-2719-480D-AE1D-38E41F344A7C}" srcOrd="3" destOrd="0" presId="urn:microsoft.com/office/officeart/2005/8/layout/default"/>
    <dgm:cxn modelId="{7EA31F14-14C4-4D65-8003-8249C8ABF95D}" type="presParOf" srcId="{51036A5D-DDB7-4B34-B121-8411E72F1381}" destId="{7E784AB4-F8D1-4386-A5C1-A3DEC02DF7F2}" srcOrd="4" destOrd="0" presId="urn:microsoft.com/office/officeart/2005/8/layout/default"/>
    <dgm:cxn modelId="{050F7149-BFF7-4E29-A19D-EAC0F8EB11A9}" type="presParOf" srcId="{51036A5D-DDB7-4B34-B121-8411E72F1381}" destId="{BD12E01D-7FF5-4075-9271-EBC0E9F81B09}" srcOrd="5" destOrd="0" presId="urn:microsoft.com/office/officeart/2005/8/layout/default"/>
    <dgm:cxn modelId="{460BD1EF-D0FE-4A7C-AE22-0D28A7D10D7C}" type="presParOf" srcId="{51036A5D-DDB7-4B34-B121-8411E72F1381}" destId="{37EC14B8-EDFE-4362-ABD4-2A28BF2613D8}" srcOrd="6" destOrd="0" presId="urn:microsoft.com/office/officeart/2005/8/layout/default"/>
    <dgm:cxn modelId="{B120742C-FC3C-4FDE-AF3D-48005630E7B5}" type="presParOf" srcId="{51036A5D-DDB7-4B34-B121-8411E72F1381}" destId="{51CFCF26-6175-410D-8227-AFD68EFA2DFF}" srcOrd="7" destOrd="0" presId="urn:microsoft.com/office/officeart/2005/8/layout/default"/>
    <dgm:cxn modelId="{396ABB78-F179-4880-B16D-08BB1779A998}" type="presParOf" srcId="{51036A5D-DDB7-4B34-B121-8411E72F1381}" destId="{9E265472-630E-40EB-85FF-0D028C759BF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EEBED-7872-483B-96B6-632321F8E725}"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uk-UA"/>
        </a:p>
      </dgm:t>
    </dgm:pt>
    <dgm:pt modelId="{07722764-BB30-4461-99AA-861EB0AE105D}">
      <dgm:prSet phldrT="[Текст]" custT="1"/>
      <dgm:spPr/>
      <dgm:t>
        <a:bodyPr/>
        <a:lstStyle/>
        <a:p>
          <a:pPr algn="just"/>
          <a:endParaRPr lang="uk-UA" sz="1600" b="0" dirty="0">
            <a:latin typeface="Times New Roman" panose="02020603050405020304" pitchFamily="18" charset="0"/>
            <a:cs typeface="Times New Roman" panose="02020603050405020304" pitchFamily="18" charset="0"/>
          </a:endParaRPr>
        </a:p>
        <a:p>
          <a:pPr algn="just"/>
          <a:endParaRPr lang="uk-UA" sz="1600" b="0" dirty="0">
            <a:latin typeface="Times New Roman" panose="02020603050405020304" pitchFamily="18" charset="0"/>
            <a:cs typeface="Times New Roman" panose="02020603050405020304" pitchFamily="18" charset="0"/>
          </a:endParaRPr>
        </a:p>
        <a:p>
          <a:pPr algn="just"/>
          <a:endParaRPr lang="uk-UA" sz="1600" b="0" dirty="0">
            <a:latin typeface="Times New Roman" panose="02020603050405020304" pitchFamily="18" charset="0"/>
            <a:cs typeface="Times New Roman" panose="02020603050405020304" pitchFamily="18" charset="0"/>
          </a:endParaRPr>
        </a:p>
        <a:p>
          <a:pPr algn="just"/>
          <a:endParaRPr lang="uk-UA" sz="1600" b="0" dirty="0">
            <a:latin typeface="Times New Roman" panose="02020603050405020304" pitchFamily="18" charset="0"/>
            <a:cs typeface="Times New Roman" panose="02020603050405020304" pitchFamily="18" charset="0"/>
          </a:endParaRPr>
        </a:p>
        <a:p>
          <a:pPr algn="just"/>
          <a:r>
            <a:rPr lang="uk-UA" sz="1600" b="0" dirty="0">
              <a:latin typeface="Times New Roman" panose="02020603050405020304" pitchFamily="18" charset="0"/>
              <a:cs typeface="Times New Roman" panose="02020603050405020304" pitchFamily="18" charset="0"/>
            </a:rPr>
            <a:t>видатки по спеціальному фонду виконано в сумі 583,686 тис. грн, або на 100 % до уточненого плану на рік (583,686 тис. грн).</a:t>
          </a:r>
        </a:p>
        <a:p>
          <a:pPr algn="just"/>
          <a:r>
            <a:rPr lang="uk-UA" sz="1600" b="0" dirty="0">
              <a:latin typeface="Times New Roman" panose="02020603050405020304" pitchFamily="18" charset="0"/>
              <a:cs typeface="Times New Roman" panose="02020603050405020304" pitchFamily="18" charset="0"/>
            </a:rPr>
            <a:t> Бюджетні кошти було направлено на виплату грошової  компенсації вартості житла дітям-сиротам та дітям, позбавлених батьківського піклування для придбання житла та приміщень, та забезпечення житлом дітей- сиріт, дітей, позбавлених батьківського піклування, осіб з їх числа (компенсація 2 дітям).</a:t>
          </a:r>
        </a:p>
      </dgm:t>
    </dgm:pt>
    <dgm:pt modelId="{52995F24-DB92-433C-B844-92B250105E02}" type="parTrans" cxnId="{2669CAC6-432E-46D9-B326-6294329D5967}">
      <dgm:prSet/>
      <dgm:spPr/>
      <dgm:t>
        <a:bodyPr/>
        <a:lstStyle/>
        <a:p>
          <a:endParaRPr lang="uk-UA"/>
        </a:p>
      </dgm:t>
    </dgm:pt>
    <dgm:pt modelId="{AE11942A-5E56-461A-B6EA-5A01B522EDF5}" type="sibTrans" cxnId="{2669CAC6-432E-46D9-B326-6294329D5967}">
      <dgm:prSet/>
      <dgm:spPr/>
      <dgm:t>
        <a:bodyPr/>
        <a:lstStyle/>
        <a:p>
          <a:endParaRPr lang="uk-UA"/>
        </a:p>
      </dgm:t>
    </dgm:pt>
    <dgm:pt modelId="{0CC3D743-DF72-49F9-93EC-B94E20D0DF14}">
      <dgm:prSet phldrT="[Текст]" custT="1"/>
      <dgm:spPr/>
      <dgm:t>
        <a:bodyPr/>
        <a:lstStyle/>
        <a:p>
          <a:pPr algn="just"/>
          <a:r>
            <a:rPr lang="uk-UA" sz="1600" b="0" i="0" dirty="0">
              <a:latin typeface="Times New Roman" panose="02020603050405020304" pitchFamily="18" charset="0"/>
              <a:cs typeface="Times New Roman" panose="02020603050405020304" pitchFamily="18" charset="0"/>
            </a:rPr>
            <a:t>У 2021 році </a:t>
          </a:r>
          <a:r>
            <a:rPr lang="uk-UA" sz="1600" b="0" i="0" dirty="0" err="1">
              <a:latin typeface="Times New Roman" panose="02020603050405020304" pitchFamily="18" charset="0"/>
              <a:cs typeface="Times New Roman" panose="02020603050405020304" pitchFamily="18" charset="0"/>
            </a:rPr>
            <a:t>Фонтанською</a:t>
          </a:r>
          <a:r>
            <a:rPr lang="uk-UA" sz="1600" b="0" i="0" dirty="0">
              <a:latin typeface="Times New Roman" panose="02020603050405020304" pitchFamily="18" charset="0"/>
              <a:cs typeface="Times New Roman" panose="02020603050405020304" pitchFamily="18" charset="0"/>
            </a:rPr>
            <a:t> сільською радою за бюджетною програмою КТПКВКМБ 0116083 «Проектні, будівельно-ремонтні роботи, придбання житла та приміщення для розвитку сімейних та</a:t>
          </a:r>
        </a:p>
        <a:p>
          <a:pPr algn="just"/>
          <a:r>
            <a:rPr lang="uk-UA" sz="1600" b="0" i="0" dirty="0">
              <a:latin typeface="Times New Roman" panose="02020603050405020304" pitchFamily="18" charset="0"/>
              <a:cs typeface="Times New Roman" panose="02020603050405020304" pitchFamily="18" charset="0"/>
            </a:rPr>
            <a:t>інших форм виховання, наближених до сімейних, та забезпечення житлом дітей-сиріт, дітей, позбавлених батьківського піклування, осіб з їх числа» </a:t>
          </a:r>
          <a:endParaRPr lang="uk-UA" sz="1600" i="0" dirty="0">
            <a:latin typeface="Times New Roman" panose="02020603050405020304" pitchFamily="18" charset="0"/>
            <a:cs typeface="Times New Roman" panose="02020603050405020304" pitchFamily="18" charset="0"/>
          </a:endParaRPr>
        </a:p>
      </dgm:t>
    </dgm:pt>
    <dgm:pt modelId="{6C77D519-1753-4D89-9B61-F4989BA0F875}" type="sibTrans" cxnId="{019361EB-6D2E-4D74-BE3D-401849451D0E}">
      <dgm:prSet/>
      <dgm:spPr/>
      <dgm:t>
        <a:bodyPr/>
        <a:lstStyle/>
        <a:p>
          <a:endParaRPr lang="uk-UA"/>
        </a:p>
      </dgm:t>
    </dgm:pt>
    <dgm:pt modelId="{203BB52A-BB29-449D-A7E0-3E373186EEC5}" type="parTrans" cxnId="{019361EB-6D2E-4D74-BE3D-401849451D0E}">
      <dgm:prSet/>
      <dgm:spPr/>
      <dgm:t>
        <a:bodyPr/>
        <a:lstStyle/>
        <a:p>
          <a:endParaRPr lang="uk-UA"/>
        </a:p>
      </dgm:t>
    </dgm:pt>
    <dgm:pt modelId="{54F70E51-F6E6-4688-9EC8-A4260AE464C5}" type="pres">
      <dgm:prSet presAssocID="{DA6EEBED-7872-483B-96B6-632321F8E725}" presName="Name0" presStyleCnt="0">
        <dgm:presLayoutVars>
          <dgm:chMax/>
          <dgm:chPref/>
          <dgm:dir/>
          <dgm:animLvl val="lvl"/>
        </dgm:presLayoutVars>
      </dgm:prSet>
      <dgm:spPr/>
      <dgm:t>
        <a:bodyPr/>
        <a:lstStyle/>
        <a:p>
          <a:endParaRPr lang="uk-UA"/>
        </a:p>
      </dgm:t>
    </dgm:pt>
    <dgm:pt modelId="{6C7E4063-1B46-4E58-B4FA-5DF58CCD5B62}" type="pres">
      <dgm:prSet presAssocID="{0CC3D743-DF72-49F9-93EC-B94E20D0DF14}" presName="composite" presStyleCnt="0"/>
      <dgm:spPr/>
    </dgm:pt>
    <dgm:pt modelId="{7FCD902B-51AE-431A-8D6A-42791C9589BC}" type="pres">
      <dgm:prSet presAssocID="{0CC3D743-DF72-49F9-93EC-B94E20D0DF14}" presName="ParentAccentShape" presStyleLbl="trBgShp" presStyleIdx="0" presStyleCnt="2"/>
      <dgm:spPr/>
    </dgm:pt>
    <dgm:pt modelId="{8B5478EB-9C9E-4C01-BB0E-A6668A110388}" type="pres">
      <dgm:prSet presAssocID="{0CC3D743-DF72-49F9-93EC-B94E20D0DF14}" presName="ParentText" presStyleLbl="revTx" presStyleIdx="0" presStyleCnt="2" custLinFactNeighborX="-440" custLinFactNeighborY="-50422">
        <dgm:presLayoutVars>
          <dgm:chMax val="1"/>
          <dgm:chPref val="1"/>
          <dgm:bulletEnabled val="1"/>
        </dgm:presLayoutVars>
      </dgm:prSet>
      <dgm:spPr/>
      <dgm:t>
        <a:bodyPr/>
        <a:lstStyle/>
        <a:p>
          <a:endParaRPr lang="uk-UA"/>
        </a:p>
      </dgm:t>
    </dgm:pt>
    <dgm:pt modelId="{EFAAF87C-E810-4FED-85A2-3385FC0A22B4}" type="pres">
      <dgm:prSet presAssocID="{0CC3D743-DF72-49F9-93EC-B94E20D0DF14}" presName="ChildText" presStyleLbl="revTx" presStyleIdx="1" presStyleCnt="2" custScaleX="141175" custScaleY="25073" custLinFactNeighborX="1170" custLinFactNeighborY="-51313">
        <dgm:presLayoutVars>
          <dgm:chMax val="0"/>
          <dgm:chPref val="0"/>
        </dgm:presLayoutVars>
      </dgm:prSet>
      <dgm:spPr/>
      <dgm:t>
        <a:bodyPr/>
        <a:lstStyle/>
        <a:p>
          <a:endParaRPr lang="uk-UA"/>
        </a:p>
      </dgm:t>
    </dgm:pt>
    <dgm:pt modelId="{E79323E1-9A19-4CD9-AF3F-E4E10AE6AA5B}" type="pres">
      <dgm:prSet presAssocID="{0CC3D743-DF72-49F9-93EC-B94E20D0DF14}" presName="ChildAccentShape" presStyleLbl="trBgShp" presStyleIdx="1" presStyleCnt="2"/>
      <dgm:spPr/>
    </dgm:pt>
    <dgm:pt modelId="{922E9704-D203-495C-8F2A-826D9C90A782}" type="pres">
      <dgm:prSet presAssocID="{0CC3D743-DF72-49F9-93EC-B94E20D0DF14}" presName="Image" presStyleLbl="alignImgPlace1" presStyleIdx="0" presStyleCnt="1" custScaleX="88905" custScaleY="54114" custLinFactNeighborX="4710" custLinFactNeighborY="-232"/>
      <dgm:spPr>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dgm:spPr>
    </dgm:pt>
  </dgm:ptLst>
  <dgm:cxnLst>
    <dgm:cxn modelId="{165BF5D4-BBF9-4786-855E-38182CC38708}" type="presOf" srcId="{0CC3D743-DF72-49F9-93EC-B94E20D0DF14}" destId="{8B5478EB-9C9E-4C01-BB0E-A6668A110388}" srcOrd="0" destOrd="0" presId="urn:microsoft.com/office/officeart/2009/3/layout/SnapshotPictureList"/>
    <dgm:cxn modelId="{2669CAC6-432E-46D9-B326-6294329D5967}" srcId="{0CC3D743-DF72-49F9-93EC-B94E20D0DF14}" destId="{07722764-BB30-4461-99AA-861EB0AE105D}" srcOrd="0" destOrd="0" parTransId="{52995F24-DB92-433C-B844-92B250105E02}" sibTransId="{AE11942A-5E56-461A-B6EA-5A01B522EDF5}"/>
    <dgm:cxn modelId="{019361EB-6D2E-4D74-BE3D-401849451D0E}" srcId="{DA6EEBED-7872-483B-96B6-632321F8E725}" destId="{0CC3D743-DF72-49F9-93EC-B94E20D0DF14}" srcOrd="0" destOrd="0" parTransId="{203BB52A-BB29-449D-A7E0-3E373186EEC5}" sibTransId="{6C77D519-1753-4D89-9B61-F4989BA0F875}"/>
    <dgm:cxn modelId="{DCAF4C9A-809A-4309-A045-87F5F01D92AA}" type="presOf" srcId="{07722764-BB30-4461-99AA-861EB0AE105D}" destId="{EFAAF87C-E810-4FED-85A2-3385FC0A22B4}" srcOrd="0" destOrd="0" presId="urn:microsoft.com/office/officeart/2009/3/layout/SnapshotPictureList"/>
    <dgm:cxn modelId="{5C17926E-2BD5-40BE-B4E0-550B3F7D310D}" type="presOf" srcId="{DA6EEBED-7872-483B-96B6-632321F8E725}" destId="{54F70E51-F6E6-4688-9EC8-A4260AE464C5}" srcOrd="0" destOrd="0" presId="urn:microsoft.com/office/officeart/2009/3/layout/SnapshotPictureList"/>
    <dgm:cxn modelId="{5AA41539-D62A-469E-B6A3-0B2EC23AB871}" type="presParOf" srcId="{54F70E51-F6E6-4688-9EC8-A4260AE464C5}" destId="{6C7E4063-1B46-4E58-B4FA-5DF58CCD5B62}" srcOrd="0" destOrd="0" presId="urn:microsoft.com/office/officeart/2009/3/layout/SnapshotPictureList"/>
    <dgm:cxn modelId="{16FBE1C2-45F5-4129-A32C-0DE81079602A}" type="presParOf" srcId="{6C7E4063-1B46-4E58-B4FA-5DF58CCD5B62}" destId="{7FCD902B-51AE-431A-8D6A-42791C9589BC}" srcOrd="0" destOrd="0" presId="urn:microsoft.com/office/officeart/2009/3/layout/SnapshotPictureList"/>
    <dgm:cxn modelId="{BBC31AD0-0726-4EAD-BB86-386927430B65}" type="presParOf" srcId="{6C7E4063-1B46-4E58-B4FA-5DF58CCD5B62}" destId="{8B5478EB-9C9E-4C01-BB0E-A6668A110388}" srcOrd="1" destOrd="0" presId="urn:microsoft.com/office/officeart/2009/3/layout/SnapshotPictureList"/>
    <dgm:cxn modelId="{3C2D5595-9277-4430-88F8-C382B66EEA4A}" type="presParOf" srcId="{6C7E4063-1B46-4E58-B4FA-5DF58CCD5B62}" destId="{EFAAF87C-E810-4FED-85A2-3385FC0A22B4}" srcOrd="2" destOrd="0" presId="urn:microsoft.com/office/officeart/2009/3/layout/SnapshotPictureList"/>
    <dgm:cxn modelId="{899416CA-F490-4751-9210-9C5CE94FDBB4}" type="presParOf" srcId="{6C7E4063-1B46-4E58-B4FA-5DF58CCD5B62}" destId="{E79323E1-9A19-4CD9-AF3F-E4E10AE6AA5B}" srcOrd="3" destOrd="0" presId="urn:microsoft.com/office/officeart/2009/3/layout/SnapshotPictureList"/>
    <dgm:cxn modelId="{E54E1343-9519-4A0C-BF93-23C905AB28FC}" type="presParOf" srcId="{6C7E4063-1B46-4E58-B4FA-5DF58CCD5B62}" destId="{922E9704-D203-495C-8F2A-826D9C90A782}"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090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187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533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242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738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97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447191" y="2824269"/>
            <a:ext cx="4645152" cy="264445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412362" y="2821491"/>
            <a:ext cx="4645152" cy="263737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602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55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807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2A54C80-263E-416B-A8E0-580EDEADCBDC}" type="datetimeFigureOut">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691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3/17/2023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536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3/17/2023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8805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F8DBF7-D1A8-490D-A564-6295C8296B77}"/>
              </a:ext>
            </a:extLst>
          </p:cNvPr>
          <p:cNvSpPr>
            <a:spLocks noGrp="1"/>
          </p:cNvSpPr>
          <p:nvPr>
            <p:ph type="ctrTitle"/>
          </p:nvPr>
        </p:nvSpPr>
        <p:spPr>
          <a:xfrm>
            <a:off x="2212532" y="880844"/>
            <a:ext cx="7766936" cy="2374084"/>
          </a:xfrm>
        </p:spPr>
        <p:txBody>
          <a:bodyPr>
            <a:normAutofit/>
          </a:bodyPr>
          <a:lstStyle/>
          <a:p>
            <a:pPr algn="ctr"/>
            <a:r>
              <a:rPr lang="uk-UA"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Звіт</a:t>
            </a:r>
            <a:r>
              <a:rPr lang="uk-UA"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uk-UA"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uk-UA"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 використання бюджетних коштів  по </a:t>
            </a:r>
            <a:br>
              <a:rPr lang="uk-UA"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Фонтанській сільській раді Одеського району </a:t>
            </a:r>
            <a:br>
              <a:rPr lang="uk-UA"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Одеської області</a:t>
            </a:r>
            <a:r>
              <a:rPr lang="uk-UA" sz="1800" b="1" i="1" dirty="0">
                <a:latin typeface="Calibri" panose="020F0502020204030204" pitchFamily="34" charset="0"/>
                <a:ea typeface="Calibri" panose="020F0502020204030204" pitchFamily="34" charset="0"/>
                <a:cs typeface="Times New Roman" panose="02020603050405020304" pitchFamily="18" charset="0"/>
              </a:rPr>
              <a:t> </a:t>
            </a:r>
            <a:r>
              <a:rPr lang="uk-UA"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 2021рік</a:t>
            </a:r>
            <a:r>
              <a:rPr lang="uk-UA"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uk-UA"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uk-UA" i="1" dirty="0">
              <a:solidFill>
                <a:schemeClr val="tx1"/>
              </a:solidFill>
            </a:endParaRPr>
          </a:p>
        </p:txBody>
      </p:sp>
      <p:sp>
        <p:nvSpPr>
          <p:cNvPr id="3" name="Підзаголовок 2">
            <a:extLst>
              <a:ext uri="{FF2B5EF4-FFF2-40B4-BE49-F238E27FC236}">
                <a16:creationId xmlns:a16="http://schemas.microsoft.com/office/drawing/2014/main" xmlns="" id="{73D8F486-9ED4-431F-A40F-94B397135ACC}"/>
              </a:ext>
            </a:extLst>
          </p:cNvPr>
          <p:cNvSpPr>
            <a:spLocks noGrp="1"/>
          </p:cNvSpPr>
          <p:nvPr>
            <p:ph type="subTitle" idx="1"/>
          </p:nvPr>
        </p:nvSpPr>
        <p:spPr>
          <a:xfrm>
            <a:off x="2212532" y="3910949"/>
            <a:ext cx="7766936" cy="2066207"/>
          </a:xfrm>
        </p:spPr>
        <p:txBody>
          <a:bodyPr/>
          <a:lstStyle/>
          <a:p>
            <a:endParaRPr lang="uk-UA" dirty="0"/>
          </a:p>
        </p:txBody>
      </p:sp>
      <p:pic>
        <p:nvPicPr>
          <p:cNvPr id="5" name="Рисунок 4">
            <a:extLst>
              <a:ext uri="{FF2B5EF4-FFF2-40B4-BE49-F238E27FC236}">
                <a16:creationId xmlns:a16="http://schemas.microsoft.com/office/drawing/2014/main" xmlns="" id="{14CB2272-677B-4A14-9CD7-BEBA8B437E1E}"/>
              </a:ext>
            </a:extLst>
          </p:cNvPr>
          <p:cNvPicPr>
            <a:picLocks noChangeAspect="1"/>
          </p:cNvPicPr>
          <p:nvPr/>
        </p:nvPicPr>
        <p:blipFill>
          <a:blip r:embed="rId2"/>
          <a:stretch>
            <a:fillRect/>
          </a:stretch>
        </p:blipFill>
        <p:spPr>
          <a:xfrm>
            <a:off x="793102" y="2827176"/>
            <a:ext cx="10674219" cy="2746966"/>
          </a:xfrm>
          <a:prstGeom prst="rect">
            <a:avLst/>
          </a:prstGeom>
        </p:spPr>
      </p:pic>
    </p:spTree>
    <p:extLst>
      <p:ext uri="{BB962C8B-B14F-4D97-AF65-F5344CB8AC3E}">
        <p14:creationId xmlns:p14="http://schemas.microsoft.com/office/powerpoint/2010/main" val="245940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ECDEBF-2343-4363-9E08-D2F59604A27D}"/>
              </a:ext>
            </a:extLst>
          </p:cNvPr>
          <p:cNvSpPr>
            <a:spLocks noGrp="1"/>
          </p:cNvSpPr>
          <p:nvPr>
            <p:ph type="title"/>
          </p:nvPr>
        </p:nvSpPr>
        <p:spPr>
          <a:xfrm>
            <a:off x="1449217" y="804889"/>
            <a:ext cx="9605635" cy="722969"/>
          </a:xfrm>
        </p:spPr>
        <p:txBody>
          <a:bodyPr>
            <a:normAutofit fontScale="90000"/>
          </a:bodyPr>
          <a:lstStyle/>
          <a:p>
            <a:pPr algn="ctr"/>
            <a:r>
              <a:rPr lang="uk-UA" sz="2200" i="1" cap="none" dirty="0" err="1">
                <a:effectLst/>
                <a:latin typeface="Times New Roman" panose="02020603050405020304" pitchFamily="18" charset="0"/>
                <a:ea typeface="Times New Roman" panose="02020603050405020304" pitchFamily="18" charset="0"/>
              </a:rPr>
              <a:t>Фонтанською</a:t>
            </a:r>
            <a:r>
              <a:rPr lang="uk-UA" sz="2200" i="1" cap="none" dirty="0">
                <a:effectLst/>
                <a:latin typeface="Times New Roman" panose="02020603050405020304" pitchFamily="18" charset="0"/>
                <a:ea typeface="Times New Roman" panose="02020603050405020304" pitchFamily="18" charset="0"/>
              </a:rPr>
              <a:t> сільською радою п</a:t>
            </a:r>
            <a:r>
              <a:rPr lang="ru-RU" sz="2200" i="1" cap="none" dirty="0">
                <a:effectLst/>
                <a:latin typeface="Times New Roman" panose="02020603050405020304" pitchFamily="18" charset="0"/>
                <a:ea typeface="Times New Roman" panose="02020603050405020304" pitchFamily="18" charset="0"/>
              </a:rPr>
              <a:t>о </a:t>
            </a:r>
            <a:r>
              <a:rPr lang="uk-UA" sz="2200" i="1" cap="none" dirty="0">
                <a:effectLst/>
                <a:latin typeface="Times New Roman" panose="02020603050405020304" pitchFamily="18" charset="0"/>
                <a:ea typeface="Times New Roman" panose="02020603050405020304" pitchFamily="18" charset="0"/>
              </a:rPr>
              <a:t>КТПКВКМБ</a:t>
            </a:r>
            <a:r>
              <a:rPr lang="ru-RU" sz="2200" i="1" cap="none" dirty="0">
                <a:effectLst/>
                <a:latin typeface="Times New Roman" panose="02020603050405020304" pitchFamily="18" charset="0"/>
                <a:ea typeface="Times New Roman" panose="02020603050405020304" pitchFamily="18" charset="0"/>
              </a:rPr>
              <a:t> 011</a:t>
            </a:r>
            <a:r>
              <a:rPr lang="uk-UA" sz="2200" i="1" cap="none" dirty="0">
                <a:effectLst/>
                <a:latin typeface="Times New Roman" panose="02020603050405020304" pitchFamily="18" charset="0"/>
                <a:ea typeface="Times New Roman" panose="02020603050405020304" pitchFamily="18" charset="0"/>
              </a:rPr>
              <a:t>7321 </a:t>
            </a:r>
            <a:r>
              <a:rPr lang="uk-UA" sz="2200" b="1" i="1" cap="none" dirty="0">
                <a:effectLst/>
                <a:latin typeface="Times New Roman" panose="02020603050405020304" pitchFamily="18" charset="0"/>
                <a:ea typeface="Times New Roman" panose="02020603050405020304" pitchFamily="18" charset="0"/>
              </a:rPr>
              <a:t>«будівництво освітніх установ та закладів»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rPr>
              <a:t/>
            </a:r>
            <a:br>
              <a:rPr lang="uk-UA" sz="1800" dirty="0">
                <a:effectLst/>
                <a:latin typeface="Times New Roman" panose="02020603050405020304" pitchFamily="18" charset="0"/>
                <a:ea typeface="Times New Roman" panose="02020603050405020304" pitchFamily="18" charset="0"/>
              </a:rPr>
            </a:br>
            <a:endParaRPr lang="uk-UA" dirty="0"/>
          </a:p>
        </p:txBody>
      </p:sp>
      <p:sp>
        <p:nvSpPr>
          <p:cNvPr id="6" name="Місце для вмісту 5">
            <a:extLst>
              <a:ext uri="{FF2B5EF4-FFF2-40B4-BE49-F238E27FC236}">
                <a16:creationId xmlns:a16="http://schemas.microsoft.com/office/drawing/2014/main" xmlns="" id="{2111923D-F693-44BD-A046-B84188296D56}"/>
              </a:ext>
            </a:extLst>
          </p:cNvPr>
          <p:cNvSpPr>
            <a:spLocks noGrp="1"/>
          </p:cNvSpPr>
          <p:nvPr>
            <p:ph sz="half" idx="2"/>
          </p:nvPr>
        </p:nvSpPr>
        <p:spPr/>
        <p:txBody>
          <a:bodyPr>
            <a:normAutofit fontScale="85000" lnSpcReduction="10000"/>
          </a:bodyPr>
          <a:lstStyle/>
          <a:p>
            <a:pPr algn="just"/>
            <a:r>
              <a:rPr lang="uk-UA" sz="1800" dirty="0">
                <a:effectLst/>
                <a:latin typeface="Times New Roman" panose="02020603050405020304" pitchFamily="18" charset="0"/>
                <a:ea typeface="Times New Roman" panose="02020603050405020304" pitchFamily="18" charset="0"/>
              </a:rPr>
              <a:t>Видатки </a:t>
            </a:r>
            <a:r>
              <a:rPr lang="uk-UA" sz="1800" b="1" dirty="0">
                <a:effectLst/>
                <a:latin typeface="Times New Roman" panose="02020603050405020304" pitchFamily="18" charset="0"/>
                <a:ea typeface="Times New Roman" panose="02020603050405020304" pitchFamily="18" charset="0"/>
              </a:rPr>
              <a:t>по спеціальному фонду</a:t>
            </a:r>
            <a:r>
              <a:rPr lang="uk-UA"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виконано</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сумі</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49,985</a:t>
            </a:r>
            <a:r>
              <a:rPr lang="ru-RU" sz="1800" dirty="0">
                <a:effectLst/>
                <a:latin typeface="Times New Roman" panose="02020603050405020304" pitchFamily="18" charset="0"/>
                <a:ea typeface="Times New Roman" panose="02020603050405020304" pitchFamily="18" charset="0"/>
              </a:rPr>
              <a:t> тис. </a:t>
            </a:r>
            <a:r>
              <a:rPr lang="ru-RU" sz="1800" dirty="0" err="1">
                <a:effectLst/>
                <a:latin typeface="Times New Roman" panose="02020603050405020304" pitchFamily="18" charset="0"/>
                <a:ea typeface="Times New Roman" panose="02020603050405020304" pitchFamily="18" charset="0"/>
              </a:rPr>
              <a:t>грн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на </a:t>
            </a:r>
            <a:r>
              <a:rPr lang="uk-UA" sz="1800" dirty="0">
                <a:effectLst/>
                <a:latin typeface="Times New Roman" panose="02020603050405020304" pitchFamily="18" charset="0"/>
                <a:ea typeface="Times New Roman" panose="02020603050405020304" pitchFamily="18" charset="0"/>
              </a:rPr>
              <a:t>10,8</a:t>
            </a:r>
            <a:r>
              <a:rPr lang="ru-RU" sz="1800" dirty="0">
                <a:effectLst/>
                <a:latin typeface="Times New Roman" panose="02020603050405020304" pitchFamily="18" charset="0"/>
                <a:ea typeface="Times New Roman" panose="02020603050405020304" pitchFamily="18" charset="0"/>
              </a:rPr>
              <a:t> % до </a:t>
            </a:r>
            <a:r>
              <a:rPr lang="ru-RU" sz="1800" dirty="0" err="1">
                <a:effectLst/>
                <a:latin typeface="Times New Roman" panose="02020603050405020304" pitchFamily="18" charset="0"/>
                <a:ea typeface="Times New Roman" panose="02020603050405020304" pitchFamily="18" charset="0"/>
              </a:rPr>
              <a:t>уточненого</a:t>
            </a:r>
            <a:r>
              <a:rPr lang="ru-RU" sz="1800" dirty="0">
                <a:effectLst/>
                <a:latin typeface="Times New Roman" panose="02020603050405020304" pitchFamily="18" charset="0"/>
                <a:ea typeface="Times New Roman" panose="02020603050405020304" pitchFamily="18" charset="0"/>
              </a:rPr>
              <a:t> плану на </a:t>
            </a:r>
            <a:r>
              <a:rPr lang="ru-RU" sz="1800" dirty="0" err="1">
                <a:effectLst/>
                <a:latin typeface="Times New Roman" panose="02020603050405020304" pitchFamily="18" charset="0"/>
                <a:ea typeface="Times New Roman" panose="02020603050405020304" pitchFamily="18" charset="0"/>
              </a:rPr>
              <a:t>рік</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462,900</a:t>
            </a:r>
            <a:r>
              <a:rPr lang="ru-RU" sz="1800" dirty="0">
                <a:effectLst/>
                <a:latin typeface="Times New Roman" panose="02020603050405020304" pitchFamily="18" charset="0"/>
                <a:ea typeface="Times New Roman" panose="02020603050405020304" pitchFamily="18" charset="0"/>
              </a:rPr>
              <a:t> тис. </a:t>
            </a:r>
            <a:r>
              <a:rPr lang="ru-RU" sz="1800" dirty="0" err="1">
                <a:effectLst/>
                <a:latin typeface="Times New Roman" panose="02020603050405020304" pitchFamily="18" charset="0"/>
                <a:ea typeface="Times New Roman" panose="02020603050405020304" pitchFamily="18" charset="0"/>
              </a:rPr>
              <a:t>грн</a:t>
            </a:r>
            <a:r>
              <a:rPr lang="uk-UA" sz="1800" dirty="0">
                <a:effectLst/>
                <a:latin typeface="Times New Roman" panose="02020603050405020304" pitchFamily="18" charset="0"/>
                <a:ea typeface="Times New Roman" panose="02020603050405020304" pitchFamily="18" charset="0"/>
              </a:rPr>
              <a:t> ), відповідно до Програми реконструкції будівлі Крижанівського НВК ЗОШ І-ІІІ ступенів –ліцею ДНЗ на території с. Крижанівка </a:t>
            </a:r>
            <a:r>
              <a:rPr lang="uk-UA" sz="1800" dirty="0" err="1">
                <a:effectLst/>
                <a:latin typeface="Times New Roman" panose="02020603050405020304" pitchFamily="18" charset="0"/>
                <a:ea typeface="Times New Roman" panose="02020603050405020304" pitchFamily="18" charset="0"/>
              </a:rPr>
              <a:t>Фонтанської</a:t>
            </a:r>
            <a:r>
              <a:rPr lang="uk-UA" sz="1800" dirty="0">
                <a:effectLst/>
                <a:latin typeface="Times New Roman" panose="02020603050405020304" pitchFamily="18" charset="0"/>
                <a:ea typeface="Times New Roman" panose="02020603050405020304" pitchFamily="18" charset="0"/>
              </a:rPr>
              <a:t> сільської ради на 2021 рік в сумі 49,9  тис. грн. направлені на </a:t>
            </a:r>
            <a:r>
              <a:rPr lang="uk-UA" sz="1800" dirty="0">
                <a:effectLst/>
                <a:latin typeface="Times New Roman" panose="02020603050405020304" pitchFamily="18" charset="0"/>
                <a:ea typeface="Arial" panose="020B0604020202020204" pitchFamily="34" charset="0"/>
              </a:rPr>
              <a:t>експертизу проекту будівництва по об'єкту: "Реконструкція будівлі Крижанівського НВК "ЗОШ І-ІІІ ступенів-ліцей ДНЗ " на території с. Крижанівка </a:t>
            </a:r>
            <a:r>
              <a:rPr lang="uk-UA" sz="1800" dirty="0" err="1">
                <a:effectLst/>
                <a:latin typeface="Times New Roman" panose="02020603050405020304" pitchFamily="18" charset="0"/>
                <a:ea typeface="Arial" panose="020B0604020202020204" pitchFamily="34" charset="0"/>
              </a:rPr>
              <a:t>Фонтанської</a:t>
            </a:r>
            <a:r>
              <a:rPr lang="uk-UA" sz="1800" dirty="0">
                <a:effectLst/>
                <a:latin typeface="Times New Roman" panose="02020603050405020304" pitchFamily="18" charset="0"/>
                <a:ea typeface="Arial" panose="020B0604020202020204" pitchFamily="34" charset="0"/>
              </a:rPr>
              <a:t> </a:t>
            </a:r>
            <a:r>
              <a:rPr lang="uk-UA" sz="1800" dirty="0" err="1">
                <a:effectLst/>
                <a:latin typeface="Times New Roman" panose="02020603050405020304" pitchFamily="18" charset="0"/>
                <a:ea typeface="Arial" panose="020B0604020202020204" pitchFamily="34" charset="0"/>
              </a:rPr>
              <a:t>сіьської</a:t>
            </a:r>
            <a:r>
              <a:rPr lang="uk-UA" sz="1800" dirty="0">
                <a:effectLst/>
                <a:latin typeface="Times New Roman" panose="02020603050405020304" pitchFamily="18" charset="0"/>
                <a:ea typeface="Arial" panose="020B0604020202020204" pitchFamily="34" charset="0"/>
              </a:rPr>
              <a:t> ради Одеського району Одеської області.</a:t>
            </a:r>
            <a:endParaRPr lang="uk-UA" sz="1800" dirty="0">
              <a:effectLst/>
              <a:latin typeface="Times New Roman" panose="02020603050405020304" pitchFamily="18" charset="0"/>
              <a:ea typeface="Times New Roman" panose="02020603050405020304" pitchFamily="18" charset="0"/>
            </a:endParaRPr>
          </a:p>
          <a:p>
            <a:endParaRPr lang="uk-UA" dirty="0"/>
          </a:p>
        </p:txBody>
      </p:sp>
      <p:sp>
        <p:nvSpPr>
          <p:cNvPr id="8" name="Місце для вмісту 7">
            <a:extLst>
              <a:ext uri="{FF2B5EF4-FFF2-40B4-BE49-F238E27FC236}">
                <a16:creationId xmlns:a16="http://schemas.microsoft.com/office/drawing/2014/main" xmlns="" id="{4F8C3B8A-63A8-41F8-AFBE-60D167134FA9}"/>
              </a:ext>
            </a:extLst>
          </p:cNvPr>
          <p:cNvSpPr>
            <a:spLocks noGrp="1"/>
          </p:cNvSpPr>
          <p:nvPr>
            <p:ph sz="half" idx="1"/>
          </p:nvPr>
        </p:nvSpPr>
        <p:spPr/>
        <p:txBody>
          <a:bodyPr>
            <a:normAutofit fontScale="85000" lnSpcReduction="10000"/>
          </a:bodyPr>
          <a:lstStyle/>
          <a:p>
            <a:pPr algn="just"/>
            <a:r>
              <a:rPr lang="ru-RU" sz="1800" dirty="0" err="1">
                <a:effectLst/>
                <a:latin typeface="Times New Roman" panose="02020603050405020304" pitchFamily="18" charset="0"/>
                <a:ea typeface="Times New Roman" panose="02020603050405020304" pitchFamily="18" charset="0"/>
              </a:rPr>
              <a:t>видатки</a:t>
            </a:r>
            <a:r>
              <a:rPr lang="ru-RU" sz="1800" dirty="0">
                <a:effectLst/>
                <a:latin typeface="Times New Roman" panose="02020603050405020304" pitchFamily="18" charset="0"/>
                <a:ea typeface="Times New Roman" panose="02020603050405020304" pitchFamily="18" charset="0"/>
              </a:rPr>
              <a:t> по </a:t>
            </a:r>
            <a:r>
              <a:rPr lang="ru-RU" sz="1800" b="1" dirty="0" err="1">
                <a:effectLst/>
                <a:latin typeface="Times New Roman" panose="02020603050405020304" pitchFamily="18" charset="0"/>
                <a:ea typeface="Times New Roman" panose="02020603050405020304" pitchFamily="18" charset="0"/>
              </a:rPr>
              <a:t>загальному</a:t>
            </a:r>
            <a:r>
              <a:rPr lang="ru-RU" sz="1800" b="1" dirty="0">
                <a:effectLst/>
                <a:latin typeface="Times New Roman" panose="02020603050405020304" pitchFamily="18" charset="0"/>
                <a:ea typeface="Times New Roman" panose="02020603050405020304" pitchFamily="18" charset="0"/>
              </a:rPr>
              <a:t> фонду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виконано</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сумі</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5,414</a:t>
            </a:r>
            <a:r>
              <a:rPr lang="ru-RU" sz="1800" dirty="0">
                <a:effectLst/>
                <a:latin typeface="Times New Roman" panose="02020603050405020304" pitchFamily="18" charset="0"/>
                <a:ea typeface="Times New Roman" panose="02020603050405020304" pitchFamily="18" charset="0"/>
              </a:rPr>
              <a:t> тис. </a:t>
            </a:r>
            <a:r>
              <a:rPr lang="ru-RU" sz="1800" dirty="0" err="1">
                <a:effectLst/>
                <a:latin typeface="Times New Roman" panose="02020603050405020304" pitchFamily="18" charset="0"/>
                <a:ea typeface="Times New Roman" panose="02020603050405020304" pitchFamily="18" charset="0"/>
              </a:rPr>
              <a:t>грн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на </a:t>
            </a:r>
            <a:r>
              <a:rPr lang="uk-UA" sz="1800" dirty="0">
                <a:effectLst/>
                <a:latin typeface="Times New Roman" panose="02020603050405020304" pitchFamily="18" charset="0"/>
                <a:ea typeface="Times New Roman" panose="02020603050405020304" pitchFamily="18" charset="0"/>
              </a:rPr>
              <a:t>98,4</a:t>
            </a:r>
            <a:r>
              <a:rPr lang="ru-RU" sz="1800" dirty="0">
                <a:effectLst/>
                <a:latin typeface="Times New Roman" panose="02020603050405020304" pitchFamily="18" charset="0"/>
                <a:ea typeface="Times New Roman" panose="02020603050405020304" pitchFamily="18" charset="0"/>
              </a:rPr>
              <a:t> % до </a:t>
            </a:r>
            <a:r>
              <a:rPr lang="ru-RU" sz="1800" dirty="0" err="1">
                <a:effectLst/>
                <a:latin typeface="Times New Roman" panose="02020603050405020304" pitchFamily="18" charset="0"/>
                <a:ea typeface="Times New Roman" panose="02020603050405020304" pitchFamily="18" charset="0"/>
              </a:rPr>
              <a:t>уточненого</a:t>
            </a:r>
            <a:r>
              <a:rPr lang="ru-RU" sz="1800" dirty="0">
                <a:effectLst/>
                <a:latin typeface="Times New Roman" panose="02020603050405020304" pitchFamily="18" charset="0"/>
                <a:ea typeface="Times New Roman" panose="02020603050405020304" pitchFamily="18" charset="0"/>
              </a:rPr>
              <a:t> плану на </a:t>
            </a:r>
            <a:r>
              <a:rPr lang="ru-RU" sz="1800" dirty="0" err="1">
                <a:effectLst/>
                <a:latin typeface="Times New Roman" panose="02020603050405020304" pitchFamily="18" charset="0"/>
                <a:ea typeface="Times New Roman" panose="02020603050405020304" pitchFamily="18" charset="0"/>
              </a:rPr>
              <a:t>рік</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5,500</a:t>
            </a:r>
            <a:r>
              <a:rPr lang="ru-RU" sz="1800" dirty="0">
                <a:effectLst/>
                <a:latin typeface="Times New Roman" panose="02020603050405020304" pitchFamily="18" charset="0"/>
                <a:ea typeface="Times New Roman" panose="02020603050405020304" pitchFamily="18" charset="0"/>
              </a:rPr>
              <a:t> тис. грн.).</a:t>
            </a:r>
            <a:endParaRPr lang="uk-UA" dirty="0"/>
          </a:p>
        </p:txBody>
      </p:sp>
      <p:pic>
        <p:nvPicPr>
          <p:cNvPr id="10" name="Рисунок 9">
            <a:extLst>
              <a:ext uri="{FF2B5EF4-FFF2-40B4-BE49-F238E27FC236}">
                <a16:creationId xmlns:a16="http://schemas.microsoft.com/office/drawing/2014/main" xmlns="" id="{BC039070-E2D0-4813-9E0D-4E47FD92C004}"/>
              </a:ext>
            </a:extLst>
          </p:cNvPr>
          <p:cNvPicPr>
            <a:picLocks noChangeAspect="1"/>
          </p:cNvPicPr>
          <p:nvPr/>
        </p:nvPicPr>
        <p:blipFill>
          <a:blip r:embed="rId2"/>
          <a:stretch>
            <a:fillRect/>
          </a:stretch>
        </p:blipFill>
        <p:spPr>
          <a:xfrm>
            <a:off x="1642187" y="3013788"/>
            <a:ext cx="4450295" cy="2593910"/>
          </a:xfrm>
          <a:prstGeom prst="rect">
            <a:avLst/>
          </a:prstGeom>
        </p:spPr>
      </p:pic>
    </p:spTree>
    <p:extLst>
      <p:ext uri="{BB962C8B-B14F-4D97-AF65-F5344CB8AC3E}">
        <p14:creationId xmlns:p14="http://schemas.microsoft.com/office/powerpoint/2010/main" val="185036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extLst>
              <a:ext uri="{FF2B5EF4-FFF2-40B4-BE49-F238E27FC236}">
                <a16:creationId xmlns:a16="http://schemas.microsoft.com/office/drawing/2014/main" xmlns="" id="{14688565-1475-4239-A4BC-D2FD020BE6B7}"/>
              </a:ext>
            </a:extLst>
          </p:cNvPr>
          <p:cNvSpPr/>
          <p:nvPr/>
        </p:nvSpPr>
        <p:spPr>
          <a:xfrm>
            <a:off x="370114" y="331238"/>
            <a:ext cx="7327642" cy="25099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 algn="just"/>
            <a:r>
              <a:rPr lang="uk-UA" sz="1400" dirty="0">
                <a:solidFill>
                  <a:schemeClr val="tx1"/>
                </a:solidFill>
                <a:effectLst/>
                <a:latin typeface="Times New Roman" panose="02020603050405020304" pitchFamily="18" charset="0"/>
                <a:ea typeface="Times New Roman" panose="02020603050405020304" pitchFamily="18" charset="0"/>
              </a:rPr>
              <a:t>На </a:t>
            </a:r>
            <a:r>
              <a:rPr lang="uk-UA" sz="1400" b="1" i="1" dirty="0">
                <a:solidFill>
                  <a:schemeClr val="tx1"/>
                </a:solidFill>
                <a:effectLst/>
                <a:latin typeface="Times New Roman" panose="02020603050405020304" pitchFamily="18" charset="0"/>
                <a:ea typeface="Times New Roman" panose="02020603050405020304" pitchFamily="18" charset="0"/>
              </a:rPr>
              <a:t>б</a:t>
            </a:r>
            <a:r>
              <a:rPr lang="ru-RU" sz="1400" b="1" i="1" dirty="0" err="1">
                <a:solidFill>
                  <a:schemeClr val="tx1"/>
                </a:solidFill>
                <a:effectLst/>
                <a:latin typeface="Times New Roman" panose="02020603050405020304" pitchFamily="18" charset="0"/>
                <a:ea typeface="Times New Roman" panose="02020603050405020304" pitchFamily="18" charset="0"/>
              </a:rPr>
              <a:t>удівництво</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b="1" i="1" dirty="0" err="1">
                <a:solidFill>
                  <a:schemeClr val="tx1"/>
                </a:solidFill>
                <a:effectLst/>
                <a:latin typeface="Times New Roman" panose="02020603050405020304" pitchFamily="18" charset="0"/>
                <a:ea typeface="Times New Roman" panose="02020603050405020304" pitchFamily="18" charset="0"/>
              </a:rPr>
              <a:t>споруд</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b="1" i="1" dirty="0" err="1">
                <a:solidFill>
                  <a:schemeClr val="tx1"/>
                </a:solidFill>
                <a:effectLst/>
                <a:latin typeface="Times New Roman" panose="02020603050405020304" pitchFamily="18" charset="0"/>
                <a:ea typeface="Times New Roman" panose="02020603050405020304" pitchFamily="18" charset="0"/>
              </a:rPr>
              <a:t>установ</a:t>
            </a:r>
            <a:r>
              <a:rPr lang="ru-RU" sz="1400" b="1" i="1" dirty="0">
                <a:solidFill>
                  <a:schemeClr val="tx1"/>
                </a:solidFill>
                <a:effectLst/>
                <a:latin typeface="Times New Roman" panose="02020603050405020304" pitchFamily="18" charset="0"/>
                <a:ea typeface="Times New Roman" panose="02020603050405020304" pitchFamily="18" charset="0"/>
              </a:rPr>
              <a:t> та </a:t>
            </a:r>
            <a:r>
              <a:rPr lang="ru-RU" sz="1400" b="1" i="1" dirty="0" err="1">
                <a:solidFill>
                  <a:schemeClr val="tx1"/>
                </a:solidFill>
                <a:effectLst/>
                <a:latin typeface="Times New Roman" panose="02020603050405020304" pitchFamily="18" charset="0"/>
                <a:ea typeface="Times New Roman" panose="02020603050405020304" pitchFamily="18" charset="0"/>
              </a:rPr>
              <a:t>закладів</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b="1" i="1" dirty="0" err="1">
                <a:solidFill>
                  <a:schemeClr val="tx1"/>
                </a:solidFill>
                <a:effectLst/>
                <a:latin typeface="Times New Roman" panose="02020603050405020304" pitchFamily="18" charset="0"/>
                <a:ea typeface="Times New Roman" panose="02020603050405020304" pitchFamily="18" charset="0"/>
              </a:rPr>
              <a:t>фізичної</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b="1" i="1" dirty="0" err="1">
                <a:solidFill>
                  <a:schemeClr val="tx1"/>
                </a:solidFill>
                <a:effectLst/>
                <a:latin typeface="Times New Roman" panose="02020603050405020304" pitchFamily="18" charset="0"/>
                <a:ea typeface="Times New Roman" panose="02020603050405020304" pitchFamily="18" charset="0"/>
              </a:rPr>
              <a:t>культури</a:t>
            </a:r>
            <a:r>
              <a:rPr lang="ru-RU" sz="1400" b="1" i="1" dirty="0">
                <a:solidFill>
                  <a:schemeClr val="tx1"/>
                </a:solidFill>
                <a:effectLst/>
                <a:latin typeface="Times New Roman" panose="02020603050405020304" pitchFamily="18" charset="0"/>
                <a:ea typeface="Times New Roman" panose="02020603050405020304" pitchFamily="18" charset="0"/>
              </a:rPr>
              <a:t> і спорту</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видатки по спеціальному фонду  здійснені в</a:t>
            </a:r>
            <a:r>
              <a:rPr lang="ru-RU" sz="1400" dirty="0">
                <a:solidFill>
                  <a:schemeClr val="tx1"/>
                </a:solidFill>
                <a:effectLst/>
                <a:latin typeface="Times New Roman" panose="02020603050405020304" pitchFamily="18" charset="0"/>
                <a:ea typeface="Times New Roman" panose="02020603050405020304" pitchFamily="18" charset="0"/>
              </a:rPr>
              <a:t> </a:t>
            </a:r>
            <a:r>
              <a:rPr lang="ru-RU" sz="1400" dirty="0" err="1">
                <a:solidFill>
                  <a:schemeClr val="tx1"/>
                </a:solidFill>
                <a:effectLst/>
                <a:latin typeface="Times New Roman" panose="02020603050405020304" pitchFamily="18" charset="0"/>
                <a:ea typeface="Times New Roman" panose="02020603050405020304" pitchFamily="18" charset="0"/>
              </a:rPr>
              <a:t>сумі</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90,089</a:t>
            </a:r>
            <a:r>
              <a:rPr lang="ru-RU" sz="1400" dirty="0">
                <a:solidFill>
                  <a:schemeClr val="tx1"/>
                </a:solidFill>
                <a:effectLst/>
                <a:latin typeface="Times New Roman" panose="02020603050405020304" pitchFamily="18" charset="0"/>
                <a:ea typeface="Times New Roman" panose="02020603050405020304" pitchFamily="18" charset="0"/>
              </a:rPr>
              <a:t> тис. </a:t>
            </a:r>
            <a:r>
              <a:rPr lang="ru-RU" sz="1400" dirty="0" err="1">
                <a:solidFill>
                  <a:schemeClr val="tx1"/>
                </a:solidFill>
                <a:effectLst/>
                <a:latin typeface="Times New Roman" panose="02020603050405020304" pitchFamily="18" charset="0"/>
                <a:ea typeface="Times New Roman" panose="02020603050405020304" pitchFamily="18" charset="0"/>
              </a:rPr>
              <a:t>грн</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що становить 91,9</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  фактичного виконання в порівнянні до</a:t>
            </a:r>
            <a:r>
              <a:rPr lang="ru-RU" sz="1400" dirty="0">
                <a:solidFill>
                  <a:schemeClr val="tx1"/>
                </a:solidFill>
                <a:effectLst/>
                <a:latin typeface="Times New Roman" panose="02020603050405020304" pitchFamily="18" charset="0"/>
                <a:ea typeface="Times New Roman" panose="02020603050405020304" pitchFamily="18" charset="0"/>
              </a:rPr>
              <a:t> </a:t>
            </a:r>
            <a:r>
              <a:rPr lang="ru-RU" sz="1400" dirty="0" err="1">
                <a:solidFill>
                  <a:schemeClr val="tx1"/>
                </a:solidFill>
                <a:effectLst/>
                <a:latin typeface="Times New Roman" panose="02020603050405020304" pitchFamily="18" charset="0"/>
                <a:ea typeface="Times New Roman" panose="02020603050405020304" pitchFamily="18" charset="0"/>
              </a:rPr>
              <a:t>уточненого</a:t>
            </a:r>
            <a:r>
              <a:rPr lang="ru-RU" sz="1400" dirty="0">
                <a:solidFill>
                  <a:schemeClr val="tx1"/>
                </a:solidFill>
                <a:effectLst/>
                <a:latin typeface="Times New Roman" panose="02020603050405020304" pitchFamily="18" charset="0"/>
                <a:ea typeface="Times New Roman" panose="02020603050405020304" pitchFamily="18" charset="0"/>
              </a:rPr>
              <a:t> плану на </a:t>
            </a:r>
            <a:r>
              <a:rPr lang="ru-RU" sz="1400" dirty="0" err="1">
                <a:solidFill>
                  <a:schemeClr val="tx1"/>
                </a:solidFill>
                <a:effectLst/>
                <a:latin typeface="Times New Roman" panose="02020603050405020304" pitchFamily="18" charset="0"/>
                <a:ea typeface="Times New Roman" panose="02020603050405020304" pitchFamily="18" charset="0"/>
              </a:rPr>
              <a:t>рік</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98,000</a:t>
            </a:r>
            <a:r>
              <a:rPr lang="ru-RU" sz="1400" dirty="0">
                <a:solidFill>
                  <a:schemeClr val="tx1"/>
                </a:solidFill>
                <a:effectLst/>
                <a:latin typeface="Times New Roman" panose="02020603050405020304" pitchFamily="18" charset="0"/>
                <a:ea typeface="Times New Roman" panose="02020603050405020304" pitchFamily="18" charset="0"/>
              </a:rPr>
              <a:t> тис. </a:t>
            </a:r>
            <a:r>
              <a:rPr lang="ru-RU" sz="1400" dirty="0" err="1">
                <a:solidFill>
                  <a:schemeClr val="tx1"/>
                </a:solidFill>
                <a:effectLst/>
                <a:latin typeface="Times New Roman" panose="02020603050405020304" pitchFamily="18" charset="0"/>
                <a:ea typeface="Times New Roman" panose="02020603050405020304" pitchFamily="18" charset="0"/>
              </a:rPr>
              <a:t>грн</a:t>
            </a:r>
            <a:r>
              <a:rPr lang="uk-UA" sz="1400" dirty="0">
                <a:solidFill>
                  <a:schemeClr val="tx1"/>
                </a:solidFill>
                <a:effectLst/>
                <a:latin typeface="Times New Roman" panose="02020603050405020304" pitchFamily="18" charset="0"/>
                <a:ea typeface="Times New Roman" panose="02020603050405020304" pitchFamily="18" charset="0"/>
              </a:rPr>
              <a:t> ). Кошти направлені на реалізацію програми будівництва стадіону в селі </a:t>
            </a:r>
            <a:r>
              <a:rPr lang="uk-UA" sz="1400" dirty="0" err="1">
                <a:solidFill>
                  <a:schemeClr val="tx1"/>
                </a:solidFill>
                <a:effectLst/>
                <a:latin typeface="Times New Roman" panose="02020603050405020304" pitchFamily="18" charset="0"/>
                <a:ea typeface="Times New Roman" panose="02020603050405020304" pitchFamily="18" charset="0"/>
              </a:rPr>
              <a:t>Фонтанка</a:t>
            </a:r>
            <a:r>
              <a:rPr lang="uk-UA" sz="1400" dirty="0">
                <a:solidFill>
                  <a:schemeClr val="tx1"/>
                </a:solidFill>
                <a:effectLst/>
                <a:latin typeface="Times New Roman" panose="02020603050405020304" pitchFamily="18" charset="0"/>
                <a:ea typeface="Times New Roman" panose="02020603050405020304" pitchFamily="18" charset="0"/>
              </a:rPr>
              <a:t>  </a:t>
            </a:r>
            <a:r>
              <a:rPr lang="uk-UA" sz="1400" dirty="0" err="1">
                <a:solidFill>
                  <a:schemeClr val="tx1"/>
                </a:solidFill>
                <a:effectLst/>
                <a:latin typeface="Times New Roman" panose="02020603050405020304" pitchFamily="18" charset="0"/>
                <a:ea typeface="Times New Roman" panose="02020603050405020304" pitchFamily="18" charset="0"/>
              </a:rPr>
              <a:t>Фонтанської</a:t>
            </a:r>
            <a:r>
              <a:rPr lang="uk-UA" sz="1400" dirty="0">
                <a:solidFill>
                  <a:schemeClr val="tx1"/>
                </a:solidFill>
                <a:effectLst/>
                <a:latin typeface="Times New Roman" panose="02020603050405020304" pitchFamily="18" charset="0"/>
                <a:ea typeface="Times New Roman" panose="02020603050405020304" pitchFamily="18" charset="0"/>
              </a:rPr>
              <a:t> сільської ради на 2021 рік в сумі 90,089 тис. грн. , а саме на р</a:t>
            </a:r>
            <a:r>
              <a:rPr lang="uk-UA" sz="1400" dirty="0">
                <a:solidFill>
                  <a:schemeClr val="tx1"/>
                </a:solidFill>
                <a:effectLst/>
                <a:latin typeface="Times New Roman" panose="02020603050405020304" pitchFamily="18" charset="0"/>
                <a:ea typeface="Arial" panose="020B0604020202020204" pitchFamily="34" charset="0"/>
              </a:rPr>
              <a:t>озробку та експертизу проектно-кошторисної  документації. </a:t>
            </a:r>
            <a:endParaRPr lang="uk-UA" sz="1400" dirty="0">
              <a:solidFill>
                <a:schemeClr val="tx1"/>
              </a:solidFill>
              <a:effectLst/>
              <a:latin typeface="Times New Roman" panose="02020603050405020304" pitchFamily="18" charset="0"/>
              <a:ea typeface="Times New Roman" panose="02020603050405020304" pitchFamily="18" charset="0"/>
            </a:endParaRPr>
          </a:p>
        </p:txBody>
      </p:sp>
      <p:sp>
        <p:nvSpPr>
          <p:cNvPr id="4" name="Овал 3">
            <a:extLst>
              <a:ext uri="{FF2B5EF4-FFF2-40B4-BE49-F238E27FC236}">
                <a16:creationId xmlns:a16="http://schemas.microsoft.com/office/drawing/2014/main" xmlns="" id="{A54B22C8-2B06-4D18-994C-A12864AA3C2A}"/>
              </a:ext>
            </a:extLst>
          </p:cNvPr>
          <p:cNvSpPr/>
          <p:nvPr/>
        </p:nvSpPr>
        <p:spPr>
          <a:xfrm>
            <a:off x="8406295" y="191276"/>
            <a:ext cx="3583542" cy="56123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 algn="just"/>
            <a:endParaRPr lang="uk-UA" sz="1400" dirty="0">
              <a:effectLst/>
              <a:latin typeface="Times New Roman" panose="02020603050405020304" pitchFamily="18" charset="0"/>
              <a:ea typeface="Times New Roman" panose="02020603050405020304" pitchFamily="18" charset="0"/>
            </a:endParaRPr>
          </a:p>
          <a:p>
            <a:pPr indent="38100" algn="just"/>
            <a:r>
              <a:rPr lang="uk-UA" sz="1400" dirty="0">
                <a:solidFill>
                  <a:schemeClr val="tx1"/>
                </a:solidFill>
                <a:effectLst/>
                <a:latin typeface="Times New Roman" panose="02020603050405020304" pitchFamily="18" charset="0"/>
                <a:ea typeface="Times New Roman" panose="02020603050405020304" pitchFamily="18" charset="0"/>
              </a:rPr>
              <a:t>У 2021 році </a:t>
            </a:r>
            <a:r>
              <a:rPr lang="uk-UA" sz="1400" dirty="0" err="1">
                <a:solidFill>
                  <a:schemeClr val="tx1"/>
                </a:solidFill>
                <a:effectLst/>
                <a:latin typeface="Times New Roman" panose="02020603050405020304" pitchFamily="18" charset="0"/>
                <a:ea typeface="Times New Roman" panose="02020603050405020304" pitchFamily="18" charset="0"/>
              </a:rPr>
              <a:t>Фонтанською</a:t>
            </a:r>
            <a:r>
              <a:rPr lang="uk-UA" sz="1400" dirty="0">
                <a:solidFill>
                  <a:schemeClr val="tx1"/>
                </a:solidFill>
                <a:effectLst/>
                <a:latin typeface="Times New Roman" panose="02020603050405020304" pitchFamily="18" charset="0"/>
                <a:ea typeface="Times New Roman" panose="02020603050405020304" pitchFamily="18" charset="0"/>
              </a:rPr>
              <a:t> сільською радою по КТПКВКМБ 0117350 </a:t>
            </a:r>
            <a:r>
              <a:rPr lang="uk-UA" sz="1400" b="1" i="1" dirty="0">
                <a:solidFill>
                  <a:schemeClr val="tx1"/>
                </a:solidFill>
                <a:effectLst/>
                <a:latin typeface="Times New Roman" panose="02020603050405020304" pitchFamily="18" charset="0"/>
                <a:ea typeface="Times New Roman" panose="02020603050405020304" pitchFamily="18" charset="0"/>
              </a:rPr>
              <a:t>Розроблення схем планування та забудови територій (містобудівної документації)</a:t>
            </a:r>
            <a:r>
              <a:rPr lang="uk-UA" sz="1400" dirty="0">
                <a:solidFill>
                  <a:schemeClr val="tx1"/>
                </a:solidFill>
                <a:effectLst/>
                <a:latin typeface="Times New Roman" panose="02020603050405020304" pitchFamily="18" charset="0"/>
                <a:ea typeface="Times New Roman" panose="02020603050405020304" pitchFamily="18" charset="0"/>
              </a:rPr>
              <a:t> за загальним фондом були проведені видатки в сумі 392,450 тис. грн, що становить 93,4 % виконання програми, а саме перерахування основної суми боргу згідно ухвали про затвердження мирової угоди на користь ТОВ Архітектурно-планувального бюро «МЕГАПОЛІС».</a:t>
            </a:r>
          </a:p>
          <a:p>
            <a:pPr indent="38100" algn="just"/>
            <a:r>
              <a:rPr lang="uk-UA" sz="1800" dirty="0">
                <a:effectLst/>
                <a:latin typeface="Times New Roman" panose="02020603050405020304" pitchFamily="18" charset="0"/>
                <a:ea typeface="Times New Roman" panose="02020603050405020304" pitchFamily="18" charset="0"/>
              </a:rPr>
              <a:t> </a:t>
            </a:r>
          </a:p>
        </p:txBody>
      </p:sp>
      <p:pic>
        <p:nvPicPr>
          <p:cNvPr id="6" name="Рисунок 5">
            <a:extLst>
              <a:ext uri="{FF2B5EF4-FFF2-40B4-BE49-F238E27FC236}">
                <a16:creationId xmlns:a16="http://schemas.microsoft.com/office/drawing/2014/main" xmlns="" id="{67A8AF81-430C-419E-ABAD-4E1533E40D4B}"/>
              </a:ext>
            </a:extLst>
          </p:cNvPr>
          <p:cNvPicPr>
            <a:picLocks noChangeAspect="1"/>
          </p:cNvPicPr>
          <p:nvPr/>
        </p:nvPicPr>
        <p:blipFill>
          <a:blip r:embed="rId2"/>
          <a:stretch>
            <a:fillRect/>
          </a:stretch>
        </p:blipFill>
        <p:spPr>
          <a:xfrm>
            <a:off x="1476374" y="2997458"/>
            <a:ext cx="5115121" cy="2808413"/>
          </a:xfrm>
          <a:prstGeom prst="rect">
            <a:avLst/>
          </a:prstGeom>
        </p:spPr>
      </p:pic>
    </p:spTree>
    <p:extLst>
      <p:ext uri="{BB962C8B-B14F-4D97-AF65-F5344CB8AC3E}">
        <p14:creationId xmlns:p14="http://schemas.microsoft.com/office/powerpoint/2010/main" val="39739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ECDEBF-2343-4363-9E08-D2F59604A27D}"/>
              </a:ext>
            </a:extLst>
          </p:cNvPr>
          <p:cNvSpPr>
            <a:spLocks noGrp="1"/>
          </p:cNvSpPr>
          <p:nvPr>
            <p:ph type="title"/>
          </p:nvPr>
        </p:nvSpPr>
        <p:spPr>
          <a:xfrm>
            <a:off x="1449217" y="804889"/>
            <a:ext cx="9605635" cy="722969"/>
          </a:xfrm>
        </p:spPr>
        <p:txBody>
          <a:bodyPr>
            <a:normAutofit fontScale="90000"/>
          </a:bodyPr>
          <a:lstStyle/>
          <a:p>
            <a:pPr algn="ctr"/>
            <a:r>
              <a:rPr lang="ru-RU" sz="2000" i="1" cap="none" dirty="0">
                <a:effectLst/>
                <a:latin typeface="Times New Roman" panose="02020603050405020304" pitchFamily="18" charset="0"/>
                <a:ea typeface="Times New Roman" panose="02020603050405020304" pitchFamily="18" charset="0"/>
              </a:rPr>
              <a:t>На </a:t>
            </a:r>
            <a:r>
              <a:rPr lang="ru-RU" sz="2000" b="1" i="1" cap="none" dirty="0" err="1">
                <a:effectLst/>
                <a:latin typeface="Times New Roman" panose="02020603050405020304" pitchFamily="18" charset="0"/>
                <a:ea typeface="Times New Roman" panose="02020603050405020304" pitchFamily="18" charset="0"/>
              </a:rPr>
              <a:t>утримання</a:t>
            </a:r>
            <a:r>
              <a:rPr lang="ru-RU" sz="2000" b="1" i="1" cap="none" dirty="0">
                <a:effectLst/>
                <a:latin typeface="Times New Roman" panose="02020603050405020304" pitchFamily="18" charset="0"/>
                <a:ea typeface="Times New Roman" panose="02020603050405020304" pitchFamily="18" charset="0"/>
              </a:rPr>
              <a:t> та </a:t>
            </a:r>
            <a:r>
              <a:rPr lang="ru-RU" sz="2000" b="1" i="1" cap="none" dirty="0" err="1">
                <a:effectLst/>
                <a:latin typeface="Times New Roman" panose="02020603050405020304" pitchFamily="18" charset="0"/>
                <a:ea typeface="Times New Roman" panose="02020603050405020304" pitchFamily="18" charset="0"/>
              </a:rPr>
              <a:t>розвиток</a:t>
            </a:r>
            <a:r>
              <a:rPr lang="ru-RU" sz="2000" b="1" i="1" cap="none" dirty="0">
                <a:effectLst/>
                <a:latin typeface="Times New Roman" panose="02020603050405020304" pitchFamily="18" charset="0"/>
                <a:ea typeface="Times New Roman" panose="02020603050405020304" pitchFamily="18" charset="0"/>
              </a:rPr>
              <a:t> </a:t>
            </a:r>
            <a:r>
              <a:rPr lang="ru-RU" sz="2000" b="1" i="1" cap="none" dirty="0" err="1">
                <a:effectLst/>
                <a:latin typeface="Times New Roman" panose="02020603050405020304" pitchFamily="18" charset="0"/>
                <a:ea typeface="Times New Roman" panose="02020603050405020304" pitchFamily="18" charset="0"/>
              </a:rPr>
              <a:t>автомобільних</a:t>
            </a:r>
            <a:r>
              <a:rPr lang="ru-RU" sz="2000" b="1" i="1" cap="none" dirty="0">
                <a:effectLst/>
                <a:latin typeface="Times New Roman" panose="02020603050405020304" pitchFamily="18" charset="0"/>
                <a:ea typeface="Times New Roman" panose="02020603050405020304" pitchFamily="18" charset="0"/>
              </a:rPr>
              <a:t> </a:t>
            </a:r>
            <a:r>
              <a:rPr lang="ru-RU" sz="2000" b="1" i="1" cap="none" dirty="0" err="1">
                <a:effectLst/>
                <a:latin typeface="Times New Roman" panose="02020603050405020304" pitchFamily="18" charset="0"/>
                <a:ea typeface="Times New Roman" panose="02020603050405020304" pitchFamily="18" charset="0"/>
              </a:rPr>
              <a:t>доріг</a:t>
            </a:r>
            <a:r>
              <a:rPr lang="ru-RU" sz="2000" b="1" i="1" cap="none" dirty="0">
                <a:effectLst/>
                <a:latin typeface="Times New Roman" panose="02020603050405020304" pitchFamily="18" charset="0"/>
                <a:ea typeface="Times New Roman" panose="02020603050405020304" pitchFamily="18" charset="0"/>
              </a:rPr>
              <a:t> та </a:t>
            </a:r>
            <a:r>
              <a:rPr lang="ru-RU" sz="2000" b="1" i="1" cap="none" dirty="0" err="1">
                <a:effectLst/>
                <a:latin typeface="Times New Roman" panose="02020603050405020304" pitchFamily="18" charset="0"/>
                <a:ea typeface="Times New Roman" panose="02020603050405020304" pitchFamily="18" charset="0"/>
              </a:rPr>
              <a:t>дорожньої</a:t>
            </a:r>
            <a:r>
              <a:rPr lang="ru-RU" sz="2000" b="1" i="1" cap="none" dirty="0">
                <a:effectLst/>
                <a:latin typeface="Times New Roman" panose="02020603050405020304" pitchFamily="18" charset="0"/>
                <a:ea typeface="Times New Roman" panose="02020603050405020304" pitchFamily="18" charset="0"/>
              </a:rPr>
              <a:t> </a:t>
            </a:r>
            <a:r>
              <a:rPr lang="ru-RU" sz="2000" b="1" i="1" cap="none" dirty="0" err="1">
                <a:effectLst/>
                <a:latin typeface="Times New Roman" panose="02020603050405020304" pitchFamily="18" charset="0"/>
                <a:ea typeface="Times New Roman" panose="02020603050405020304" pitchFamily="18" charset="0"/>
              </a:rPr>
              <a:t>інфраструктури</a:t>
            </a:r>
            <a:r>
              <a:rPr lang="ru-RU" sz="2000" i="1" cap="none" dirty="0">
                <a:effectLst/>
                <a:latin typeface="Times New Roman" panose="02020603050405020304" pitchFamily="18" charset="0"/>
                <a:ea typeface="Times New Roman" panose="02020603050405020304" pitchFamily="18" charset="0"/>
              </a:rPr>
              <a:t> </a:t>
            </a:r>
            <a:br>
              <a:rPr lang="ru-RU" sz="2000" i="1" cap="none" dirty="0">
                <a:effectLst/>
                <a:latin typeface="Times New Roman" panose="02020603050405020304" pitchFamily="18" charset="0"/>
                <a:ea typeface="Times New Roman" panose="02020603050405020304" pitchFamily="18" charset="0"/>
              </a:rPr>
            </a:br>
            <a:r>
              <a:rPr lang="ru-RU" sz="2000" i="1" cap="none" dirty="0" err="1">
                <a:effectLst/>
                <a:latin typeface="Times New Roman" panose="02020603050405020304" pitchFamily="18" charset="0"/>
                <a:ea typeface="Times New Roman" panose="02020603050405020304" pitchFamily="18" charset="0"/>
              </a:rPr>
              <a:t>протягом</a:t>
            </a:r>
            <a:r>
              <a:rPr lang="ru-RU" sz="2000" i="1" cap="none" dirty="0">
                <a:effectLst/>
                <a:latin typeface="Times New Roman" panose="02020603050405020304" pitchFamily="18" charset="0"/>
                <a:ea typeface="Times New Roman" panose="02020603050405020304" pitchFamily="18" charset="0"/>
              </a:rPr>
              <a:t> 2021 року </a:t>
            </a:r>
            <a:r>
              <a:rPr lang="uk-UA" sz="1800" dirty="0">
                <a:effectLst/>
                <a:latin typeface="Calibri" panose="020F0502020204030204" pitchFamily="34" charset="0"/>
                <a:ea typeface="Calibri" panose="020F0502020204030204" pitchFamily="34" charset="0"/>
                <a:cs typeface="Times New Roman" panose="02020603050405020304" pitchFamily="18" charset="0"/>
              </a:rPr>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rPr>
              <a:t/>
            </a:r>
            <a:br>
              <a:rPr lang="uk-UA" sz="1800" dirty="0">
                <a:effectLst/>
                <a:latin typeface="Times New Roman" panose="02020603050405020304" pitchFamily="18" charset="0"/>
                <a:ea typeface="Times New Roman" panose="02020603050405020304" pitchFamily="18" charset="0"/>
              </a:rPr>
            </a:br>
            <a:endParaRPr lang="uk-UA" dirty="0"/>
          </a:p>
        </p:txBody>
      </p:sp>
      <p:sp>
        <p:nvSpPr>
          <p:cNvPr id="8" name="Місце для вмісту 7">
            <a:extLst>
              <a:ext uri="{FF2B5EF4-FFF2-40B4-BE49-F238E27FC236}">
                <a16:creationId xmlns:a16="http://schemas.microsoft.com/office/drawing/2014/main" xmlns="" id="{4F8C3B8A-63A8-41F8-AFBE-60D167134FA9}"/>
              </a:ext>
            </a:extLst>
          </p:cNvPr>
          <p:cNvSpPr>
            <a:spLocks noGrp="1"/>
          </p:cNvSpPr>
          <p:nvPr>
            <p:ph sz="half" idx="1"/>
          </p:nvPr>
        </p:nvSpPr>
        <p:spPr>
          <a:xfrm>
            <a:off x="1447331" y="2010878"/>
            <a:ext cx="4645152" cy="4042233"/>
          </a:xfrm>
        </p:spPr>
        <p:txBody>
          <a:bodyPr>
            <a:noAutofit/>
          </a:bodyPr>
          <a:lstStyle/>
          <a:p>
            <a:pPr indent="0" algn="just">
              <a:buNone/>
            </a:pPr>
            <a:r>
              <a:rPr lang="uk-UA" sz="1100" u="sng" dirty="0">
                <a:effectLst/>
                <a:latin typeface="Times New Roman" panose="02020603050405020304" pitchFamily="18" charset="0"/>
                <a:ea typeface="Calibri" panose="020F0502020204030204" pitchFamily="34" charset="0"/>
                <a:cs typeface="Times New Roman" panose="02020603050405020304" pitchFamily="18" charset="0"/>
              </a:rPr>
              <a:t>по </a:t>
            </a:r>
            <a:r>
              <a:rPr lang="uk-UA" sz="1100" b="1" u="sng" dirty="0">
                <a:effectLst/>
                <a:latin typeface="Times New Roman" panose="02020603050405020304" pitchFamily="18" charset="0"/>
                <a:ea typeface="Calibri" panose="020F0502020204030204" pitchFamily="34" charset="0"/>
                <a:cs typeface="Times New Roman" panose="02020603050405020304" pitchFamily="18" charset="0"/>
              </a:rPr>
              <a:t>загальному фонду</a:t>
            </a:r>
            <a:r>
              <a:rPr lang="uk-UA" sz="1100" u="sng" dirty="0">
                <a:effectLst/>
                <a:latin typeface="Times New Roman" panose="02020603050405020304" pitchFamily="18" charset="0"/>
                <a:ea typeface="Calibri" panose="020F0502020204030204" pitchFamily="34" charset="0"/>
                <a:cs typeface="Times New Roman" panose="02020603050405020304" pitchFamily="18" charset="0"/>
              </a:rPr>
              <a:t>  використано кошти в сумі 4066,813 тис. грн, або на 81,3 % до уточненого плану на рік (5005,000 тис. грн). Видатки направлено на: </a:t>
            </a:r>
            <a:endParaRPr lang="uk-UA" sz="1100" u="sng"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100" dirty="0">
                <a:effectLst/>
                <a:latin typeface="Times New Roman" panose="02020603050405020304" pitchFamily="18" charset="0"/>
                <a:ea typeface="Arial" panose="020B0604020202020204" pitchFamily="34" charset="0"/>
              </a:rPr>
              <a:t>поточний ремонт асфальтобетонного покриття доріг в </a:t>
            </a:r>
            <a:r>
              <a:rPr lang="uk-UA" sz="1100" dirty="0" err="1">
                <a:effectLst/>
                <a:latin typeface="Times New Roman" panose="02020603050405020304" pitchFamily="18" charset="0"/>
                <a:ea typeface="Arial" panose="020B0604020202020204" pitchFamily="34" charset="0"/>
              </a:rPr>
              <a:t>Новодофінівському</a:t>
            </a:r>
            <a:r>
              <a:rPr lang="uk-UA" sz="1100" dirty="0">
                <a:effectLst/>
                <a:latin typeface="Times New Roman" panose="02020603050405020304" pitchFamily="18" charset="0"/>
                <a:ea typeface="Arial" panose="020B0604020202020204" pitchFamily="34" charset="0"/>
              </a:rPr>
              <a:t> </a:t>
            </a:r>
            <a:r>
              <a:rPr lang="uk-UA" sz="1100" dirty="0" err="1">
                <a:effectLst/>
                <a:latin typeface="Times New Roman" panose="02020603050405020304" pitchFamily="18" charset="0"/>
                <a:ea typeface="Arial" panose="020B0604020202020204" pitchFamily="34" charset="0"/>
              </a:rPr>
              <a:t>старостинському</a:t>
            </a:r>
            <a:r>
              <a:rPr lang="uk-UA" sz="1100" dirty="0">
                <a:effectLst/>
                <a:latin typeface="Times New Roman" panose="02020603050405020304" pitchFamily="18" charset="0"/>
                <a:ea typeface="Arial" panose="020B0604020202020204" pitchFamily="34" charset="0"/>
              </a:rPr>
              <a:t> окрузі на території </a:t>
            </a:r>
            <a:r>
              <a:rPr lang="uk-UA" sz="1100" dirty="0" err="1">
                <a:effectLst/>
                <a:latin typeface="Times New Roman" panose="02020603050405020304" pitchFamily="18" charset="0"/>
                <a:ea typeface="Arial" panose="020B0604020202020204" pitchFamily="34" charset="0"/>
              </a:rPr>
              <a:t>Фонтанської</a:t>
            </a:r>
            <a:r>
              <a:rPr lang="uk-UA" sz="1100" dirty="0">
                <a:effectLst/>
                <a:latin typeface="Times New Roman" panose="02020603050405020304" pitchFamily="18" charset="0"/>
                <a:ea typeface="Arial" panose="020B0604020202020204" pitchFamily="34" charset="0"/>
              </a:rPr>
              <a:t> сільської ради Одеського району Одеської області 603,838 </a:t>
            </a:r>
            <a:r>
              <a:rPr lang="uk-UA" sz="1100" dirty="0" err="1">
                <a:effectLst/>
                <a:latin typeface="Times New Roman" panose="02020603050405020304" pitchFamily="18" charset="0"/>
                <a:ea typeface="Arial" panose="020B0604020202020204" pitchFamily="34" charset="0"/>
              </a:rPr>
              <a:t>тис.грн</a:t>
            </a:r>
            <a:r>
              <a:rPr lang="uk-UA" sz="1100" dirty="0">
                <a:effectLst/>
                <a:latin typeface="Times New Roman" panose="02020603050405020304" pitchFamily="18" charset="0"/>
                <a:ea typeface="Arial" panose="020B0604020202020204" pitchFamily="34" charset="0"/>
              </a:rPr>
              <a:t>.;</a:t>
            </a:r>
            <a:endParaRPr lang="uk-UA" sz="1100" dirty="0">
              <a:effectLst/>
              <a:latin typeface="Times New Roman" panose="02020603050405020304" pitchFamily="18" charset="0"/>
              <a:ea typeface="Times New Roman" panose="02020603050405020304" pitchFamily="18" charset="0"/>
            </a:endParaRPr>
          </a:p>
          <a:p>
            <a:pPr algn="just"/>
            <a:r>
              <a:rPr lang="uk-UA" sz="1100" dirty="0">
                <a:effectLst/>
                <a:latin typeface="Times New Roman" panose="02020603050405020304" pitchFamily="18" charset="0"/>
                <a:ea typeface="Arial" panose="020B0604020202020204" pitchFamily="34" charset="0"/>
              </a:rPr>
              <a:t>поточний ремонт асфальтобетонного покриття доріг в с. </a:t>
            </a:r>
            <a:r>
              <a:rPr lang="uk-UA" sz="1100" dirty="0" err="1">
                <a:effectLst/>
                <a:latin typeface="Times New Roman" panose="02020603050405020304" pitchFamily="18" charset="0"/>
                <a:ea typeface="Arial" panose="020B0604020202020204" pitchFamily="34" charset="0"/>
              </a:rPr>
              <a:t>Фонтанка</a:t>
            </a:r>
            <a:r>
              <a:rPr lang="uk-UA" sz="1100" dirty="0">
                <a:effectLst/>
                <a:latin typeface="Times New Roman" panose="02020603050405020304" pitchFamily="18" charset="0"/>
                <a:ea typeface="Arial" panose="020B0604020202020204" pitchFamily="34" charset="0"/>
              </a:rPr>
              <a:t> на території </a:t>
            </a:r>
            <a:r>
              <a:rPr lang="uk-UA" sz="1100" dirty="0" err="1">
                <a:effectLst/>
                <a:latin typeface="Times New Roman" panose="02020603050405020304" pitchFamily="18" charset="0"/>
                <a:ea typeface="Arial" panose="020B0604020202020204" pitchFamily="34" charset="0"/>
              </a:rPr>
              <a:t>Фонтанської</a:t>
            </a:r>
            <a:r>
              <a:rPr lang="uk-UA" sz="1100" dirty="0">
                <a:effectLst/>
                <a:latin typeface="Times New Roman" panose="02020603050405020304" pitchFamily="18" charset="0"/>
                <a:ea typeface="Arial" panose="020B0604020202020204" pitchFamily="34" charset="0"/>
              </a:rPr>
              <a:t> сільської ради Одеського району Одеської області 1342,423 </a:t>
            </a:r>
            <a:r>
              <a:rPr lang="uk-UA" sz="1100" dirty="0" err="1">
                <a:effectLst/>
                <a:latin typeface="Times New Roman" panose="02020603050405020304" pitchFamily="18" charset="0"/>
                <a:ea typeface="Arial" panose="020B0604020202020204" pitchFamily="34" charset="0"/>
              </a:rPr>
              <a:t>тис.грн</a:t>
            </a:r>
            <a:r>
              <a:rPr lang="uk-UA" sz="1100" dirty="0">
                <a:effectLst/>
                <a:latin typeface="Times New Roman" panose="02020603050405020304" pitchFamily="18" charset="0"/>
                <a:ea typeface="Arial" panose="020B0604020202020204" pitchFamily="34" charset="0"/>
              </a:rPr>
              <a:t>.;</a:t>
            </a:r>
            <a:endParaRPr lang="uk-UA" sz="1100" dirty="0">
              <a:effectLst/>
              <a:latin typeface="Times New Roman" panose="02020603050405020304" pitchFamily="18" charset="0"/>
              <a:ea typeface="Times New Roman" panose="02020603050405020304" pitchFamily="18" charset="0"/>
            </a:endParaRPr>
          </a:p>
          <a:p>
            <a:pPr algn="just"/>
            <a:r>
              <a:rPr lang="uk-UA" sz="1100" dirty="0">
                <a:effectLst/>
                <a:latin typeface="Times New Roman" panose="02020603050405020304" pitchFamily="18" charset="0"/>
                <a:ea typeface="Arial" panose="020B0604020202020204" pitchFamily="34" charset="0"/>
              </a:rPr>
              <a:t>поточний ремонт асфальтобетонного покриття доріг в Крижанівському </a:t>
            </a:r>
            <a:r>
              <a:rPr lang="uk-UA" sz="1100" dirty="0" err="1">
                <a:effectLst/>
                <a:latin typeface="Times New Roman" panose="02020603050405020304" pitchFamily="18" charset="0"/>
                <a:ea typeface="Arial" panose="020B0604020202020204" pitchFamily="34" charset="0"/>
              </a:rPr>
              <a:t>старостинському</a:t>
            </a:r>
            <a:r>
              <a:rPr lang="uk-UA" sz="1100" dirty="0">
                <a:effectLst/>
                <a:latin typeface="Times New Roman" panose="02020603050405020304" pitchFamily="18" charset="0"/>
                <a:ea typeface="Arial" panose="020B0604020202020204" pitchFamily="34" charset="0"/>
              </a:rPr>
              <a:t> окрузі на території </a:t>
            </a:r>
            <a:r>
              <a:rPr lang="uk-UA" sz="1100" dirty="0" err="1">
                <a:effectLst/>
                <a:latin typeface="Times New Roman" panose="02020603050405020304" pitchFamily="18" charset="0"/>
                <a:ea typeface="Arial" panose="020B0604020202020204" pitchFamily="34" charset="0"/>
              </a:rPr>
              <a:t>Фонтанської</a:t>
            </a:r>
            <a:r>
              <a:rPr lang="uk-UA" sz="1100" dirty="0">
                <a:effectLst/>
                <a:latin typeface="Times New Roman" panose="02020603050405020304" pitchFamily="18" charset="0"/>
                <a:ea typeface="Arial" panose="020B0604020202020204" pitchFamily="34" charset="0"/>
              </a:rPr>
              <a:t> сільської ради Одеського району Одеської області 768,411 </a:t>
            </a:r>
            <a:r>
              <a:rPr lang="uk-UA" sz="1100" dirty="0" err="1">
                <a:effectLst/>
                <a:latin typeface="Times New Roman" panose="02020603050405020304" pitchFamily="18" charset="0"/>
                <a:ea typeface="Arial" panose="020B0604020202020204" pitchFamily="34" charset="0"/>
              </a:rPr>
              <a:t>тис.грн</a:t>
            </a:r>
            <a:r>
              <a:rPr lang="uk-UA" sz="1100" dirty="0">
                <a:effectLst/>
                <a:latin typeface="Times New Roman" panose="02020603050405020304" pitchFamily="18" charset="0"/>
                <a:ea typeface="Arial" panose="020B0604020202020204" pitchFamily="34" charset="0"/>
              </a:rPr>
              <a:t>.;</a:t>
            </a:r>
            <a:endParaRPr lang="uk-UA" sz="1100" dirty="0">
              <a:effectLst/>
              <a:latin typeface="Times New Roman" panose="02020603050405020304" pitchFamily="18" charset="0"/>
              <a:ea typeface="Times New Roman" panose="02020603050405020304" pitchFamily="18" charset="0"/>
            </a:endParaRPr>
          </a:p>
          <a:p>
            <a:pPr algn="just"/>
            <a:r>
              <a:rPr lang="uk-UA" sz="1100" dirty="0">
                <a:effectLst/>
                <a:latin typeface="Times New Roman" panose="02020603050405020304" pitchFamily="18" charset="0"/>
                <a:ea typeface="Arial" panose="020B0604020202020204" pitchFamily="34" charset="0"/>
              </a:rPr>
              <a:t>поточний ремонт асфальтобетонного покриття доріг в Олександрівському  </a:t>
            </a:r>
            <a:r>
              <a:rPr lang="uk-UA" sz="1100" dirty="0" err="1">
                <a:effectLst/>
                <a:latin typeface="Times New Roman" panose="02020603050405020304" pitchFamily="18" charset="0"/>
                <a:ea typeface="Arial" panose="020B0604020202020204" pitchFamily="34" charset="0"/>
              </a:rPr>
              <a:t>старостинському</a:t>
            </a:r>
            <a:r>
              <a:rPr lang="uk-UA" sz="1100" dirty="0">
                <a:effectLst/>
                <a:latin typeface="Times New Roman" panose="02020603050405020304" pitchFamily="18" charset="0"/>
                <a:ea typeface="Arial" panose="020B0604020202020204" pitchFamily="34" charset="0"/>
              </a:rPr>
              <a:t> окрузі на території </a:t>
            </a:r>
            <a:r>
              <a:rPr lang="uk-UA" sz="1100" dirty="0" err="1">
                <a:effectLst/>
                <a:latin typeface="Times New Roman" panose="02020603050405020304" pitchFamily="18" charset="0"/>
                <a:ea typeface="Arial" panose="020B0604020202020204" pitchFamily="34" charset="0"/>
              </a:rPr>
              <a:t>Фонтанської</a:t>
            </a:r>
            <a:r>
              <a:rPr lang="uk-UA" sz="1100" dirty="0">
                <a:effectLst/>
                <a:latin typeface="Times New Roman" panose="02020603050405020304" pitchFamily="18" charset="0"/>
                <a:ea typeface="Arial" panose="020B0604020202020204" pitchFamily="34" charset="0"/>
              </a:rPr>
              <a:t> сільської ради Одеського району Одеської області 1352,141  </a:t>
            </a:r>
            <a:r>
              <a:rPr lang="uk-UA" sz="1100" dirty="0" err="1">
                <a:effectLst/>
                <a:latin typeface="Times New Roman" panose="02020603050405020304" pitchFamily="18" charset="0"/>
                <a:ea typeface="Arial" panose="020B0604020202020204" pitchFamily="34" charset="0"/>
              </a:rPr>
              <a:t>тис.грн</a:t>
            </a:r>
            <a:r>
              <a:rPr lang="uk-UA" sz="1100" dirty="0">
                <a:effectLst/>
                <a:latin typeface="Times New Roman" panose="02020603050405020304" pitchFamily="18" charset="0"/>
                <a:ea typeface="Arial" panose="020B0604020202020204" pitchFamily="34" charset="0"/>
              </a:rPr>
              <a:t>.</a:t>
            </a:r>
            <a:endParaRPr lang="uk-UA" sz="1100" dirty="0">
              <a:effectLst/>
              <a:latin typeface="Times New Roman" panose="02020603050405020304" pitchFamily="18" charset="0"/>
              <a:ea typeface="Times New Roman" panose="02020603050405020304" pitchFamily="18" charset="0"/>
            </a:endParaRPr>
          </a:p>
        </p:txBody>
      </p:sp>
      <p:sp>
        <p:nvSpPr>
          <p:cNvPr id="9" name="Місце для вмісту 8">
            <a:extLst>
              <a:ext uri="{FF2B5EF4-FFF2-40B4-BE49-F238E27FC236}">
                <a16:creationId xmlns:a16="http://schemas.microsoft.com/office/drawing/2014/main" xmlns="" id="{4EC5902E-E76F-4C85-9705-69FA0CBE965C}"/>
              </a:ext>
            </a:extLst>
          </p:cNvPr>
          <p:cNvSpPr>
            <a:spLocks noGrp="1"/>
          </p:cNvSpPr>
          <p:nvPr>
            <p:ph sz="half" idx="2"/>
          </p:nvPr>
        </p:nvSpPr>
        <p:spPr/>
        <p:txBody>
          <a:bodyPr>
            <a:normAutofit lnSpcReduction="10000"/>
          </a:bodyPr>
          <a:lstStyle/>
          <a:p>
            <a:pPr marL="0" indent="0" algn="just">
              <a:buNone/>
            </a:pPr>
            <a:r>
              <a:rPr lang="uk-UA" sz="1200" u="sng" dirty="0">
                <a:effectLst/>
                <a:latin typeface="Times New Roman" panose="02020603050405020304" pitchFamily="18" charset="0"/>
                <a:ea typeface="Times New Roman" panose="02020603050405020304" pitchFamily="18" charset="0"/>
              </a:rPr>
              <a:t>по </a:t>
            </a:r>
            <a:r>
              <a:rPr lang="uk-UA" sz="1200" b="1" u="sng" dirty="0">
                <a:effectLst/>
                <a:latin typeface="Times New Roman" panose="02020603050405020304" pitchFamily="18" charset="0"/>
                <a:ea typeface="Times New Roman" panose="02020603050405020304" pitchFamily="18" charset="0"/>
              </a:rPr>
              <a:t>спеціальному фонду</a:t>
            </a:r>
            <a:r>
              <a:rPr lang="uk-UA" sz="1200" u="sng" dirty="0">
                <a:effectLst/>
                <a:latin typeface="Times New Roman" panose="02020603050405020304" pitchFamily="18" charset="0"/>
                <a:ea typeface="Times New Roman" panose="02020603050405020304" pitchFamily="18" charset="0"/>
              </a:rPr>
              <a:t> </a:t>
            </a:r>
            <a:r>
              <a:rPr lang="ru-RU" sz="1200" u="sng" dirty="0" err="1">
                <a:effectLst/>
                <a:latin typeface="Times New Roman" panose="02020603050405020304" pitchFamily="18" charset="0"/>
                <a:ea typeface="Times New Roman" panose="02020603050405020304" pitchFamily="18" charset="0"/>
              </a:rPr>
              <a:t>виконано</a:t>
            </a:r>
            <a:r>
              <a:rPr lang="ru-RU" sz="1200" u="sng" dirty="0">
                <a:effectLst/>
                <a:latin typeface="Times New Roman" panose="02020603050405020304" pitchFamily="18" charset="0"/>
                <a:ea typeface="Times New Roman" panose="02020603050405020304" pitchFamily="18" charset="0"/>
              </a:rPr>
              <a:t> в </a:t>
            </a:r>
            <a:r>
              <a:rPr lang="ru-RU" sz="1200" u="sng" dirty="0" err="1">
                <a:effectLst/>
                <a:latin typeface="Times New Roman" panose="02020603050405020304" pitchFamily="18" charset="0"/>
                <a:ea typeface="Times New Roman" panose="02020603050405020304" pitchFamily="18" charset="0"/>
              </a:rPr>
              <a:t>сумі</a:t>
            </a:r>
            <a:r>
              <a:rPr lang="ru-RU" sz="1200" u="sng" dirty="0">
                <a:effectLst/>
                <a:latin typeface="Times New Roman" panose="02020603050405020304" pitchFamily="18" charset="0"/>
                <a:ea typeface="Times New Roman" panose="02020603050405020304" pitchFamily="18" charset="0"/>
              </a:rPr>
              <a:t> </a:t>
            </a:r>
            <a:r>
              <a:rPr lang="uk-UA" sz="1200" u="sng" dirty="0">
                <a:effectLst/>
                <a:latin typeface="Times New Roman" panose="02020603050405020304" pitchFamily="18" charset="0"/>
                <a:ea typeface="Times New Roman" panose="02020603050405020304" pitchFamily="18" charset="0"/>
              </a:rPr>
              <a:t>2015,280</a:t>
            </a:r>
            <a:r>
              <a:rPr lang="ru-RU" sz="1200" u="sng" dirty="0">
                <a:effectLst/>
                <a:latin typeface="Times New Roman" panose="02020603050405020304" pitchFamily="18" charset="0"/>
                <a:ea typeface="Times New Roman" panose="02020603050405020304" pitchFamily="18" charset="0"/>
              </a:rPr>
              <a:t> тис. </a:t>
            </a:r>
            <a:r>
              <a:rPr lang="ru-RU" sz="1200" u="sng" dirty="0" err="1">
                <a:effectLst/>
                <a:latin typeface="Times New Roman" panose="02020603050405020304" pitchFamily="18" charset="0"/>
                <a:ea typeface="Times New Roman" panose="02020603050405020304" pitchFamily="18" charset="0"/>
              </a:rPr>
              <a:t>грн</a:t>
            </a:r>
            <a:r>
              <a:rPr lang="ru-RU" sz="1200" u="sng" dirty="0">
                <a:effectLst/>
                <a:latin typeface="Times New Roman" panose="02020603050405020304" pitchFamily="18" charset="0"/>
                <a:ea typeface="Times New Roman" panose="02020603050405020304" pitchFamily="18" charset="0"/>
              </a:rPr>
              <a:t>, </a:t>
            </a:r>
            <a:r>
              <a:rPr lang="ru-RU" sz="1200" u="sng" dirty="0" err="1">
                <a:effectLst/>
                <a:latin typeface="Times New Roman" panose="02020603050405020304" pitchFamily="18" charset="0"/>
                <a:ea typeface="Times New Roman" panose="02020603050405020304" pitchFamily="18" charset="0"/>
              </a:rPr>
              <a:t>або</a:t>
            </a:r>
            <a:r>
              <a:rPr lang="ru-RU" sz="1200" u="sng" dirty="0">
                <a:effectLst/>
                <a:latin typeface="Times New Roman" panose="02020603050405020304" pitchFamily="18" charset="0"/>
                <a:ea typeface="Times New Roman" panose="02020603050405020304" pitchFamily="18" charset="0"/>
              </a:rPr>
              <a:t> на </a:t>
            </a:r>
            <a:r>
              <a:rPr lang="uk-UA" sz="1200" u="sng" dirty="0">
                <a:effectLst/>
                <a:latin typeface="Times New Roman" panose="02020603050405020304" pitchFamily="18" charset="0"/>
                <a:ea typeface="Times New Roman" panose="02020603050405020304" pitchFamily="18" charset="0"/>
              </a:rPr>
              <a:t>74,4</a:t>
            </a:r>
            <a:r>
              <a:rPr lang="ru-RU" sz="1200" u="sng" dirty="0">
                <a:effectLst/>
                <a:latin typeface="Times New Roman" panose="02020603050405020304" pitchFamily="18" charset="0"/>
                <a:ea typeface="Times New Roman" panose="02020603050405020304" pitchFamily="18" charset="0"/>
              </a:rPr>
              <a:t> % до </a:t>
            </a:r>
            <a:r>
              <a:rPr lang="ru-RU" sz="1200" u="sng" dirty="0" err="1">
                <a:effectLst/>
                <a:latin typeface="Times New Roman" panose="02020603050405020304" pitchFamily="18" charset="0"/>
                <a:ea typeface="Times New Roman" panose="02020603050405020304" pitchFamily="18" charset="0"/>
              </a:rPr>
              <a:t>уточненого</a:t>
            </a:r>
            <a:r>
              <a:rPr lang="ru-RU" sz="1200" u="sng" dirty="0">
                <a:effectLst/>
                <a:latin typeface="Times New Roman" panose="02020603050405020304" pitchFamily="18" charset="0"/>
                <a:ea typeface="Arial" panose="020B0604020202020204" pitchFamily="34" charset="0"/>
              </a:rPr>
              <a:t> </a:t>
            </a:r>
            <a:r>
              <a:rPr lang="ru-RU" sz="1200" u="sng" dirty="0">
                <a:effectLst/>
                <a:latin typeface="Times New Roman" panose="02020603050405020304" pitchFamily="18" charset="0"/>
                <a:ea typeface="Times New Roman" panose="02020603050405020304" pitchFamily="18" charset="0"/>
              </a:rPr>
              <a:t>плану на </a:t>
            </a:r>
            <a:r>
              <a:rPr lang="ru-RU" sz="1200" u="sng" dirty="0" err="1">
                <a:effectLst/>
                <a:latin typeface="Times New Roman" panose="02020603050405020304" pitchFamily="18" charset="0"/>
                <a:ea typeface="Times New Roman" panose="02020603050405020304" pitchFamily="18" charset="0"/>
              </a:rPr>
              <a:t>рік</a:t>
            </a:r>
            <a:r>
              <a:rPr lang="ru-RU" sz="1200" u="sng" dirty="0">
                <a:effectLst/>
                <a:latin typeface="Times New Roman" panose="02020603050405020304" pitchFamily="18" charset="0"/>
                <a:ea typeface="Times New Roman" panose="02020603050405020304" pitchFamily="18" charset="0"/>
              </a:rPr>
              <a:t> (</a:t>
            </a:r>
            <a:r>
              <a:rPr lang="uk-UA" sz="1200" u="sng" dirty="0">
                <a:effectLst/>
                <a:latin typeface="Times New Roman" panose="02020603050405020304" pitchFamily="18" charset="0"/>
                <a:ea typeface="Times New Roman" panose="02020603050405020304" pitchFamily="18" charset="0"/>
              </a:rPr>
              <a:t>2708,620 </a:t>
            </a:r>
            <a:r>
              <a:rPr lang="ru-RU" sz="1200" u="sng" dirty="0">
                <a:effectLst/>
                <a:latin typeface="Times New Roman" panose="02020603050405020304" pitchFamily="18" charset="0"/>
                <a:ea typeface="Times New Roman" panose="02020603050405020304" pitchFamily="18" charset="0"/>
              </a:rPr>
              <a:t>тис. </a:t>
            </a:r>
            <a:r>
              <a:rPr lang="ru-RU" sz="1200" u="sng" dirty="0" err="1">
                <a:effectLst/>
                <a:latin typeface="Times New Roman" panose="02020603050405020304" pitchFamily="18" charset="0"/>
                <a:ea typeface="Times New Roman" panose="02020603050405020304" pitchFamily="18" charset="0"/>
              </a:rPr>
              <a:t>грн</a:t>
            </a:r>
            <a:r>
              <a:rPr lang="uk-UA" sz="1200" u="sng" dirty="0">
                <a:effectLst/>
                <a:latin typeface="Times New Roman" panose="02020603050405020304" pitchFamily="18" charset="0"/>
                <a:ea typeface="Times New Roman" panose="02020603050405020304" pitchFamily="18" charset="0"/>
              </a:rPr>
              <a:t> ), відповідно до Програми ремонту та будівництва дорожнього покриття на території </a:t>
            </a:r>
            <a:r>
              <a:rPr lang="uk-UA" sz="1200" u="sng" dirty="0" err="1">
                <a:effectLst/>
                <a:latin typeface="Times New Roman" panose="02020603050405020304" pitchFamily="18" charset="0"/>
                <a:ea typeface="Times New Roman" panose="02020603050405020304" pitchFamily="18" charset="0"/>
              </a:rPr>
              <a:t>Фонтанської</a:t>
            </a:r>
            <a:r>
              <a:rPr lang="uk-UA" sz="1200" u="sng" dirty="0">
                <a:effectLst/>
                <a:latin typeface="Times New Roman" panose="02020603050405020304" pitchFamily="18" charset="0"/>
                <a:ea typeface="Times New Roman" panose="02020603050405020304" pitchFamily="18" charset="0"/>
              </a:rPr>
              <a:t> сільської ради на 2021 рік:</a:t>
            </a:r>
          </a:p>
          <a:p>
            <a:pPr algn="just"/>
            <a:r>
              <a:rPr lang="ru-RU" sz="1200" dirty="0" err="1">
                <a:effectLst/>
                <a:latin typeface="Times New Roman" panose="02020603050405020304" pitchFamily="18" charset="0"/>
                <a:ea typeface="Arial" panose="020B0604020202020204" pitchFamily="34" charset="0"/>
              </a:rPr>
              <a:t>капітальний</a:t>
            </a:r>
            <a:r>
              <a:rPr lang="ru-RU" sz="1200" dirty="0">
                <a:effectLst/>
                <a:latin typeface="Times New Roman" panose="02020603050405020304" pitchFamily="18" charset="0"/>
                <a:ea typeface="Arial" panose="020B0604020202020204" pitchFamily="34" charset="0"/>
              </a:rPr>
              <a:t> ремонт </a:t>
            </a:r>
            <a:r>
              <a:rPr lang="ru-RU" sz="1200" dirty="0" err="1">
                <a:effectLst/>
                <a:latin typeface="Times New Roman" panose="02020603050405020304" pitchFamily="18" charset="0"/>
                <a:ea typeface="Arial" panose="020B0604020202020204" pitchFamily="34" charset="0"/>
              </a:rPr>
              <a:t>дорожнього</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покриття</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вул</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Літейна</a:t>
            </a:r>
            <a:r>
              <a:rPr lang="ru-RU" sz="1200" dirty="0">
                <a:effectLst/>
                <a:latin typeface="Times New Roman" panose="02020603050405020304" pitchFamily="18" charset="0"/>
                <a:ea typeface="Arial" panose="020B0604020202020204" pitchFamily="34" charset="0"/>
              </a:rPr>
              <a:t> с. </a:t>
            </a:r>
            <a:r>
              <a:rPr lang="ru-RU" sz="1200" dirty="0" err="1">
                <a:effectLst/>
                <a:latin typeface="Times New Roman" panose="02020603050405020304" pitchFamily="18" charset="0"/>
                <a:ea typeface="Arial" panose="020B0604020202020204" pitchFamily="34" charset="0"/>
              </a:rPr>
              <a:t>Олександрівка</a:t>
            </a:r>
            <a:r>
              <a:rPr lang="ru-RU" sz="1200" dirty="0">
                <a:effectLst/>
                <a:latin typeface="Times New Roman" panose="02020603050405020304" pitchFamily="18" charset="0"/>
                <a:ea typeface="Arial" panose="020B0604020202020204" pitchFamily="34" charset="0"/>
              </a:rPr>
              <a:t> </a:t>
            </a:r>
            <a:r>
              <a:rPr lang="uk-UA" sz="1200" dirty="0">
                <a:effectLst/>
                <a:latin typeface="Times New Roman" panose="02020603050405020304" pitchFamily="18" charset="0"/>
                <a:ea typeface="Arial" panose="020B0604020202020204" pitchFamily="34" charset="0"/>
              </a:rPr>
              <a:t>985,708 тис. грн.; </a:t>
            </a:r>
            <a:endParaRPr lang="uk-UA" sz="1200" dirty="0">
              <a:effectLst/>
              <a:latin typeface="Times New Roman" panose="02020603050405020304" pitchFamily="18" charset="0"/>
              <a:ea typeface="Times New Roman" panose="02020603050405020304" pitchFamily="18" charset="0"/>
            </a:endParaRPr>
          </a:p>
          <a:p>
            <a:pPr algn="just"/>
            <a:r>
              <a:rPr lang="uk-UA" sz="1200" dirty="0">
                <a:effectLst/>
                <a:latin typeface="Times New Roman" panose="02020603050405020304" pitchFamily="18" charset="0"/>
                <a:ea typeface="Arial" panose="020B0604020202020204" pitchFamily="34" charset="0"/>
              </a:rPr>
              <a:t>к</a:t>
            </a:r>
            <a:r>
              <a:rPr lang="ru-RU" sz="1200" dirty="0" err="1">
                <a:effectLst/>
                <a:latin typeface="Times New Roman" panose="02020603050405020304" pitchFamily="18" charset="0"/>
                <a:ea typeface="Arial" panose="020B0604020202020204" pitchFamily="34" charset="0"/>
              </a:rPr>
              <a:t>апітальний</a:t>
            </a:r>
            <a:r>
              <a:rPr lang="ru-RU" sz="1200" dirty="0">
                <a:effectLst/>
                <a:latin typeface="Times New Roman" panose="02020603050405020304" pitchFamily="18" charset="0"/>
                <a:ea typeface="Arial" panose="020B0604020202020204" pitchFamily="34" charset="0"/>
              </a:rPr>
              <a:t> ремонт асфальтобетонного </a:t>
            </a:r>
            <a:r>
              <a:rPr lang="ru-RU" sz="1200" dirty="0" err="1">
                <a:effectLst/>
                <a:latin typeface="Times New Roman" panose="02020603050405020304" pitchFamily="18" charset="0"/>
                <a:ea typeface="Arial" panose="020B0604020202020204" pitchFamily="34" charset="0"/>
              </a:rPr>
              <a:t>покриття</a:t>
            </a:r>
            <a:r>
              <a:rPr lang="ru-RU" sz="1200" dirty="0">
                <a:effectLst/>
                <a:latin typeface="Times New Roman" panose="02020603050405020304" pitchFamily="18" charset="0"/>
                <a:ea typeface="Arial" panose="020B0604020202020204" pitchFamily="34" charset="0"/>
              </a:rPr>
              <a:t> по </a:t>
            </a:r>
            <a:r>
              <a:rPr lang="ru-RU" sz="1200" dirty="0" err="1">
                <a:effectLst/>
                <a:latin typeface="Times New Roman" panose="02020603050405020304" pitchFamily="18" charset="0"/>
                <a:ea typeface="Arial" panose="020B0604020202020204" pitchFamily="34" charset="0"/>
              </a:rPr>
              <a:t>вул.Будівельна</a:t>
            </a:r>
            <a:r>
              <a:rPr lang="ru-RU" sz="1200" dirty="0">
                <a:effectLst/>
                <a:latin typeface="Times New Roman" panose="02020603050405020304" pitchFamily="18" charset="0"/>
                <a:ea typeface="Arial" panose="020B0604020202020204" pitchFamily="34" charset="0"/>
              </a:rPr>
              <a:t> в </a:t>
            </a:r>
            <a:r>
              <a:rPr lang="ru-RU" sz="1200" dirty="0" err="1">
                <a:effectLst/>
                <a:latin typeface="Times New Roman" panose="02020603050405020304" pitchFamily="18" charset="0"/>
                <a:ea typeface="Arial" panose="020B0604020202020204" pitchFamily="34" charset="0"/>
              </a:rPr>
              <a:t>с.Ліски</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Лиманського</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Одеського</a:t>
            </a:r>
            <a:r>
              <a:rPr lang="ru-RU" sz="1200" dirty="0">
                <a:effectLst/>
                <a:latin typeface="Times New Roman" panose="02020603050405020304" pitchFamily="18" charset="0"/>
                <a:ea typeface="Arial" panose="020B0604020202020204" pitchFamily="34" charset="0"/>
              </a:rPr>
              <a:t>) району </a:t>
            </a:r>
            <a:r>
              <a:rPr lang="ru-RU" sz="1200" dirty="0" err="1">
                <a:effectLst/>
                <a:latin typeface="Times New Roman" panose="02020603050405020304" pitchFamily="18" charset="0"/>
                <a:ea typeface="Arial" panose="020B0604020202020204" pitchFamily="34" charset="0"/>
              </a:rPr>
              <a:t>Одеської</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області</a:t>
            </a:r>
            <a:r>
              <a:rPr lang="uk-UA" sz="1200" dirty="0">
                <a:effectLst/>
                <a:latin typeface="Times New Roman" panose="02020603050405020304" pitchFamily="18" charset="0"/>
                <a:ea typeface="Arial" panose="020B0604020202020204" pitchFamily="34" charset="0"/>
              </a:rPr>
              <a:t> 1005,888 </a:t>
            </a:r>
            <a:r>
              <a:rPr lang="uk-UA" sz="1200" dirty="0" err="1">
                <a:effectLst/>
                <a:latin typeface="Times New Roman" panose="02020603050405020304" pitchFamily="18" charset="0"/>
                <a:ea typeface="Arial" panose="020B0604020202020204" pitchFamily="34" charset="0"/>
              </a:rPr>
              <a:t>тис.грн</a:t>
            </a:r>
            <a:r>
              <a:rPr lang="uk-UA" sz="1200" dirty="0">
                <a:effectLst/>
                <a:latin typeface="Times New Roman" panose="02020603050405020304" pitchFamily="18" charset="0"/>
                <a:ea typeface="Arial" panose="020B0604020202020204" pitchFamily="34" charset="0"/>
              </a:rPr>
              <a:t>.;</a:t>
            </a:r>
            <a:endParaRPr lang="uk-UA" sz="1200" dirty="0">
              <a:effectLst/>
              <a:latin typeface="Times New Roman" panose="02020603050405020304" pitchFamily="18" charset="0"/>
              <a:ea typeface="Times New Roman" panose="02020603050405020304" pitchFamily="18" charset="0"/>
            </a:endParaRPr>
          </a:p>
          <a:p>
            <a:pPr algn="just"/>
            <a:r>
              <a:rPr lang="uk-UA" sz="1200" dirty="0">
                <a:effectLst/>
                <a:latin typeface="Times New Roman" panose="02020603050405020304" pitchFamily="18" charset="0"/>
                <a:ea typeface="Arial" panose="020B0604020202020204" pitchFamily="34" charset="0"/>
              </a:rPr>
              <a:t>т</a:t>
            </a:r>
            <a:r>
              <a:rPr lang="ru-RU" sz="1200" dirty="0" err="1">
                <a:effectLst/>
                <a:latin typeface="Times New Roman" panose="02020603050405020304" pitchFamily="18" charset="0"/>
                <a:ea typeface="Arial" panose="020B0604020202020204" pitchFamily="34" charset="0"/>
              </a:rPr>
              <a:t>ех</a:t>
            </a:r>
            <a:r>
              <a:rPr lang="uk-UA" sz="1200" dirty="0">
                <a:effectLst/>
                <a:latin typeface="Times New Roman" panose="02020603050405020304" pitchFamily="18" charset="0"/>
                <a:ea typeface="Arial" panose="020B0604020202020204" pitchFamily="34" charset="0"/>
              </a:rPr>
              <a:t>нічний </a:t>
            </a:r>
            <a:r>
              <a:rPr lang="ru-RU" sz="1200" dirty="0" err="1">
                <a:effectLst/>
                <a:latin typeface="Times New Roman" panose="02020603050405020304" pitchFamily="18" charset="0"/>
                <a:ea typeface="Arial" panose="020B0604020202020204" pitchFamily="34" charset="0"/>
              </a:rPr>
              <a:t>нагляд</a:t>
            </a:r>
            <a:r>
              <a:rPr lang="ru-RU" sz="1200" dirty="0">
                <a:effectLst/>
                <a:latin typeface="Times New Roman" panose="02020603050405020304" pitchFamily="18" charset="0"/>
                <a:ea typeface="Arial" panose="020B0604020202020204" pitchFamily="34" charset="0"/>
              </a:rPr>
              <a:t> по </a:t>
            </a:r>
            <a:r>
              <a:rPr lang="ru-RU" sz="1200" dirty="0" err="1">
                <a:effectLst/>
                <a:latin typeface="Times New Roman" panose="02020603050405020304" pitchFamily="18" charset="0"/>
                <a:ea typeface="Arial" panose="020B0604020202020204" pitchFamily="34" charset="0"/>
              </a:rPr>
              <a:t>об'єкту</a:t>
            </a:r>
            <a:r>
              <a:rPr lang="ru-RU" sz="1200" dirty="0">
                <a:effectLst/>
                <a:latin typeface="Times New Roman" panose="02020603050405020304" pitchFamily="18" charset="0"/>
                <a:ea typeface="Arial" panose="020B0604020202020204" pitchFamily="34" charset="0"/>
              </a:rPr>
              <a:t>: "Кап. рем. дор. </a:t>
            </a:r>
            <a:r>
              <a:rPr lang="ru-RU" sz="1200" dirty="0" err="1">
                <a:effectLst/>
                <a:latin typeface="Times New Roman" panose="02020603050405020304" pitchFamily="18" charset="0"/>
                <a:ea typeface="Arial" panose="020B0604020202020204" pitchFamily="34" charset="0"/>
              </a:rPr>
              <a:t>покриття</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вул.Касьяненко</a:t>
            </a:r>
            <a:r>
              <a:rPr lang="ru-RU" sz="1200" dirty="0">
                <a:effectLst/>
                <a:latin typeface="Times New Roman" panose="02020603050405020304" pitchFamily="18" charset="0"/>
                <a:ea typeface="Arial" panose="020B0604020202020204" pitchFamily="34" charset="0"/>
              </a:rPr>
              <a:t> з </a:t>
            </a:r>
            <a:r>
              <a:rPr lang="ru-RU" sz="1200" dirty="0" err="1">
                <a:effectLst/>
                <a:latin typeface="Times New Roman" panose="02020603050405020304" pitchFamily="18" charset="0"/>
                <a:ea typeface="Arial" panose="020B0604020202020204" pitchFamily="34" charset="0"/>
              </a:rPr>
              <a:t>влашт</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світлофорного</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об'єкту</a:t>
            </a:r>
            <a:r>
              <a:rPr lang="ru-RU" sz="1200" dirty="0">
                <a:effectLst/>
                <a:latin typeface="Times New Roman" panose="02020603050405020304" pitchFamily="18" charset="0"/>
                <a:ea typeface="Arial" panose="020B0604020202020204" pitchFamily="34" charset="0"/>
              </a:rPr>
              <a:t> на </a:t>
            </a:r>
            <a:r>
              <a:rPr lang="ru-RU" sz="1200" dirty="0" err="1">
                <a:effectLst/>
                <a:latin typeface="Times New Roman" panose="02020603050405020304" pitchFamily="18" charset="0"/>
                <a:ea typeface="Arial" panose="020B0604020202020204" pitchFamily="34" charset="0"/>
              </a:rPr>
              <a:t>перетині</a:t>
            </a:r>
            <a:r>
              <a:rPr lang="ru-RU" sz="1200" dirty="0">
                <a:effectLst/>
                <a:latin typeface="Times New Roman" panose="02020603050405020304" pitchFamily="18" charset="0"/>
                <a:ea typeface="Arial" panose="020B0604020202020204" pitchFamily="34" charset="0"/>
              </a:rPr>
              <a:t> з </a:t>
            </a:r>
            <a:r>
              <a:rPr lang="ru-RU" sz="1200" dirty="0" err="1">
                <a:effectLst/>
                <a:latin typeface="Times New Roman" panose="02020603050405020304" pitchFamily="18" charset="0"/>
                <a:ea typeface="Arial" panose="020B0604020202020204" pitchFamily="34" charset="0"/>
              </a:rPr>
              <a:t>автомоб</a:t>
            </a:r>
            <a:r>
              <a:rPr lang="ru-RU" sz="1200" dirty="0">
                <a:effectLst/>
                <a:latin typeface="Times New Roman" panose="02020603050405020304" pitchFamily="18" charset="0"/>
                <a:ea typeface="Arial" panose="020B0604020202020204" pitchFamily="34" charset="0"/>
              </a:rPr>
              <a:t> дорогою </a:t>
            </a:r>
            <a:r>
              <a:rPr lang="ru-RU" sz="1200" dirty="0" err="1">
                <a:effectLst/>
                <a:latin typeface="Times New Roman" panose="02020603050405020304" pitchFamily="18" charset="0"/>
                <a:ea typeface="Arial" panose="020B0604020202020204" pitchFamily="34" charset="0"/>
              </a:rPr>
              <a:t>загального</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корист</a:t>
            </a:r>
            <a:r>
              <a:rPr lang="ru-RU" sz="1200" dirty="0">
                <a:effectLst/>
                <a:latin typeface="Times New Roman" panose="02020603050405020304" pitchFamily="18" charset="0"/>
                <a:ea typeface="Arial" panose="020B0604020202020204" pitchFamily="34" charset="0"/>
              </a:rPr>
              <a:t>. державного </a:t>
            </a:r>
            <a:r>
              <a:rPr lang="ru-RU" sz="1200" dirty="0" err="1">
                <a:effectLst/>
                <a:latin typeface="Times New Roman" panose="02020603050405020304" pitchFamily="18" charset="0"/>
                <a:ea typeface="Arial" panose="020B0604020202020204" pitchFamily="34" charset="0"/>
              </a:rPr>
              <a:t>значення</a:t>
            </a:r>
            <a:r>
              <a:rPr lang="ru-RU" sz="1200" dirty="0">
                <a:effectLst/>
                <a:latin typeface="Times New Roman" panose="02020603050405020304" pitchFamily="18" charset="0"/>
                <a:ea typeface="Arial" panose="020B0604020202020204" pitchFamily="34" charset="0"/>
              </a:rPr>
              <a:t> М-28 Одеса-</a:t>
            </a:r>
            <a:r>
              <a:rPr lang="ru-RU" sz="1200" dirty="0" err="1">
                <a:effectLst/>
                <a:latin typeface="Times New Roman" panose="02020603050405020304" pitchFamily="18" charset="0"/>
                <a:ea typeface="Arial" panose="020B0604020202020204" pitchFamily="34" charset="0"/>
              </a:rPr>
              <a:t>Южний</a:t>
            </a:r>
            <a:r>
              <a:rPr lang="ru-RU" sz="1200" dirty="0">
                <a:effectLst/>
                <a:latin typeface="Times New Roman" panose="02020603050405020304" pitchFamily="18" charset="0"/>
                <a:ea typeface="Arial" panose="020B0604020202020204" pitchFamily="34" charset="0"/>
              </a:rPr>
              <a:t>-/М-14/ в </a:t>
            </a:r>
            <a:r>
              <a:rPr lang="ru-RU" sz="1200" dirty="0" err="1">
                <a:effectLst/>
                <a:latin typeface="Times New Roman" panose="02020603050405020304" pitchFamily="18" charset="0"/>
                <a:ea typeface="Arial" panose="020B0604020202020204" pitchFamily="34" charset="0"/>
              </a:rPr>
              <a:t>с.Ліски</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Лиманського</a:t>
            </a:r>
            <a:r>
              <a:rPr lang="ru-RU" sz="1200" dirty="0">
                <a:effectLst/>
                <a:latin typeface="Times New Roman" panose="02020603050405020304" pitchFamily="18" charset="0"/>
                <a:ea typeface="Arial" panose="020B0604020202020204" pitchFamily="34" charset="0"/>
              </a:rPr>
              <a:t> району </a:t>
            </a:r>
            <a:r>
              <a:rPr lang="ru-RU" sz="1200" dirty="0" err="1">
                <a:effectLst/>
                <a:latin typeface="Times New Roman" panose="02020603050405020304" pitchFamily="18" charset="0"/>
                <a:ea typeface="Arial" panose="020B0604020202020204" pitchFamily="34" charset="0"/>
              </a:rPr>
              <a:t>Одеської</a:t>
            </a:r>
            <a:r>
              <a:rPr lang="ru-RU" sz="1200" dirty="0">
                <a:effectLst/>
                <a:latin typeface="Times New Roman" panose="02020603050405020304" pitchFamily="18" charset="0"/>
                <a:ea typeface="Arial" panose="020B0604020202020204" pitchFamily="34" charset="0"/>
              </a:rPr>
              <a:t> </a:t>
            </a:r>
            <a:r>
              <a:rPr lang="ru-RU" sz="1200" dirty="0" err="1">
                <a:effectLst/>
                <a:latin typeface="Times New Roman" panose="02020603050405020304" pitchFamily="18" charset="0"/>
                <a:ea typeface="Arial" panose="020B0604020202020204" pitchFamily="34" charset="0"/>
              </a:rPr>
              <a:t>області</a:t>
            </a:r>
            <a:r>
              <a:rPr lang="ru-RU" sz="1200" dirty="0">
                <a:effectLst/>
                <a:latin typeface="Times New Roman" panose="02020603050405020304" pitchFamily="18" charset="0"/>
                <a:ea typeface="Arial" panose="020B0604020202020204" pitchFamily="34" charset="0"/>
              </a:rPr>
              <a:t>« </a:t>
            </a:r>
            <a:r>
              <a:rPr lang="uk-UA" sz="1200" dirty="0">
                <a:effectLst/>
                <a:latin typeface="Times New Roman" panose="02020603050405020304" pitchFamily="18" charset="0"/>
                <a:ea typeface="Arial" panose="020B0604020202020204" pitchFamily="34" charset="0"/>
              </a:rPr>
              <a:t>23,684 </a:t>
            </a:r>
            <a:r>
              <a:rPr lang="uk-UA" sz="1200" dirty="0" err="1">
                <a:effectLst/>
                <a:latin typeface="Times New Roman" panose="02020603050405020304" pitchFamily="18" charset="0"/>
                <a:ea typeface="Arial" panose="020B0604020202020204" pitchFamily="34" charset="0"/>
              </a:rPr>
              <a:t>тис.грн</a:t>
            </a:r>
            <a:r>
              <a:rPr lang="uk-UA" sz="1200" dirty="0">
                <a:effectLst/>
                <a:latin typeface="Times New Roman" panose="02020603050405020304" pitchFamily="18" charset="0"/>
                <a:ea typeface="Arial" panose="020B0604020202020204" pitchFamily="34" charset="0"/>
              </a:rPr>
              <a:t>.</a:t>
            </a:r>
            <a:endParaRPr lang="uk-UA" sz="1200" dirty="0">
              <a:effectLst/>
              <a:latin typeface="Times New Roman" panose="02020603050405020304" pitchFamily="18" charset="0"/>
              <a:ea typeface="Times New Roman" panose="02020603050405020304" pitchFamily="18" charset="0"/>
            </a:endParaRPr>
          </a:p>
          <a:p>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81500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extLst>
              <a:ext uri="{FF2B5EF4-FFF2-40B4-BE49-F238E27FC236}">
                <a16:creationId xmlns:a16="http://schemas.microsoft.com/office/drawing/2014/main" xmlns="" id="{14688565-1475-4239-A4BC-D2FD020BE6B7}"/>
              </a:ext>
            </a:extLst>
          </p:cNvPr>
          <p:cNvSpPr/>
          <p:nvPr/>
        </p:nvSpPr>
        <p:spPr>
          <a:xfrm>
            <a:off x="189724" y="2864500"/>
            <a:ext cx="3570513" cy="25099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 algn="just"/>
            <a:r>
              <a:rPr lang="ru-RU" sz="1200" dirty="0">
                <a:solidFill>
                  <a:schemeClr val="tx1"/>
                </a:solidFill>
                <a:effectLst/>
                <a:latin typeface="Times New Roman" panose="02020603050405020304" pitchFamily="18" charset="0"/>
                <a:ea typeface="Times New Roman" panose="02020603050405020304" pitchFamily="18" charset="0"/>
              </a:rPr>
              <a:t>На </a:t>
            </a:r>
            <a:r>
              <a:rPr lang="ru-RU" sz="1200" dirty="0" err="1">
                <a:solidFill>
                  <a:schemeClr val="tx1"/>
                </a:solidFill>
                <a:effectLst/>
                <a:latin typeface="Times New Roman" panose="02020603050405020304" pitchFamily="18" charset="0"/>
                <a:ea typeface="Times New Roman" panose="02020603050405020304" pitchFamily="18" charset="0"/>
              </a:rPr>
              <a:t>виконання</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b="1" i="1" dirty="0" err="1">
                <a:solidFill>
                  <a:schemeClr val="tx1"/>
                </a:solidFill>
                <a:effectLst/>
                <a:latin typeface="Times New Roman" panose="02020603050405020304" pitchFamily="18" charset="0"/>
                <a:ea typeface="Times New Roman" panose="02020603050405020304" pitchFamily="18" charset="0"/>
              </a:rPr>
              <a:t>інших</a:t>
            </a:r>
            <a:r>
              <a:rPr lang="ru-RU" sz="1200" b="1" i="1" dirty="0">
                <a:solidFill>
                  <a:schemeClr val="tx1"/>
                </a:solidFill>
                <a:effectLst/>
                <a:latin typeface="Times New Roman" panose="02020603050405020304" pitchFamily="18" charset="0"/>
                <a:ea typeface="Times New Roman" panose="02020603050405020304" pitchFamily="18" charset="0"/>
              </a:rPr>
              <a:t> </a:t>
            </a:r>
            <a:r>
              <a:rPr lang="ru-RU" sz="1200" b="1" i="1" dirty="0" err="1">
                <a:solidFill>
                  <a:schemeClr val="tx1"/>
                </a:solidFill>
                <a:effectLst/>
                <a:latin typeface="Times New Roman" panose="02020603050405020304" pitchFamily="18" charset="0"/>
                <a:ea typeface="Times New Roman" panose="02020603050405020304" pitchFamily="18" charset="0"/>
              </a:rPr>
              <a:t>заходів</a:t>
            </a:r>
            <a:r>
              <a:rPr lang="ru-RU" sz="1200" b="1" i="1" dirty="0">
                <a:solidFill>
                  <a:schemeClr val="tx1"/>
                </a:solidFill>
                <a:effectLst/>
                <a:latin typeface="Times New Roman" panose="02020603050405020304" pitchFamily="18" charset="0"/>
                <a:ea typeface="Times New Roman" panose="02020603050405020304" pitchFamily="18" charset="0"/>
              </a:rPr>
              <a:t> </a:t>
            </a:r>
            <a:r>
              <a:rPr lang="ru-RU" sz="1200" b="1" i="1" dirty="0" err="1">
                <a:solidFill>
                  <a:schemeClr val="tx1"/>
                </a:solidFill>
                <a:effectLst/>
                <a:latin typeface="Times New Roman" panose="02020603050405020304" pitchFamily="18" charset="0"/>
                <a:ea typeface="Times New Roman" panose="02020603050405020304" pitchFamily="18" charset="0"/>
              </a:rPr>
              <a:t>громадського</a:t>
            </a:r>
            <a:r>
              <a:rPr lang="ru-RU" sz="1200" b="1" i="1" dirty="0">
                <a:solidFill>
                  <a:schemeClr val="tx1"/>
                </a:solidFill>
                <a:effectLst/>
                <a:latin typeface="Times New Roman" panose="02020603050405020304" pitchFamily="18" charset="0"/>
                <a:ea typeface="Times New Roman" panose="02020603050405020304" pitchFamily="18" charset="0"/>
              </a:rPr>
              <a:t> порядку та </a:t>
            </a:r>
            <a:r>
              <a:rPr lang="ru-RU" sz="1200" b="1" i="1" dirty="0" err="1">
                <a:solidFill>
                  <a:schemeClr val="tx1"/>
                </a:solidFill>
                <a:effectLst/>
                <a:latin typeface="Times New Roman" panose="02020603050405020304" pitchFamily="18" charset="0"/>
                <a:ea typeface="Times New Roman" panose="02020603050405020304" pitchFamily="18" charset="0"/>
              </a:rPr>
              <a:t>безпеки</a:t>
            </a:r>
            <a:r>
              <a:rPr lang="ru-RU" sz="1200" b="1" i="1" dirty="0">
                <a:solidFill>
                  <a:schemeClr val="tx1"/>
                </a:solidFill>
                <a:effectLst/>
                <a:latin typeface="Times New Roman" panose="02020603050405020304" pitchFamily="18" charset="0"/>
                <a:ea typeface="Times New Roman" panose="02020603050405020304" pitchFamily="18" charset="0"/>
              </a:rPr>
              <a:t> </a:t>
            </a:r>
            <a:r>
              <a:rPr lang="uk-UA" sz="1200" dirty="0" err="1">
                <a:solidFill>
                  <a:schemeClr val="tx1"/>
                </a:solidFill>
                <a:effectLst/>
                <a:latin typeface="Times New Roman" panose="02020603050405020304" pitchFamily="18" charset="0"/>
                <a:ea typeface="Times New Roman" panose="02020603050405020304" pitchFamily="18" charset="0"/>
              </a:rPr>
              <a:t>Фонтанською</a:t>
            </a:r>
            <a:r>
              <a:rPr lang="uk-UA" sz="1200" dirty="0">
                <a:solidFill>
                  <a:schemeClr val="tx1"/>
                </a:solidFill>
                <a:effectLst/>
                <a:latin typeface="Times New Roman" panose="02020603050405020304" pitchFamily="18" charset="0"/>
                <a:ea typeface="Times New Roman" panose="02020603050405020304" pitchFamily="18" charset="0"/>
              </a:rPr>
              <a:t> сільською радою</a:t>
            </a:r>
            <a:r>
              <a:rPr lang="ru-RU" sz="1200" dirty="0">
                <a:solidFill>
                  <a:schemeClr val="tx1"/>
                </a:solidFill>
                <a:effectLst/>
                <a:latin typeface="Times New Roman" panose="02020603050405020304" pitchFamily="18" charset="0"/>
                <a:ea typeface="Times New Roman" panose="02020603050405020304" pitchFamily="18" charset="0"/>
              </a:rPr>
              <a:t> за </a:t>
            </a:r>
            <a:r>
              <a:rPr lang="uk-UA" sz="1200" dirty="0">
                <a:solidFill>
                  <a:schemeClr val="tx1"/>
                </a:solidFill>
                <a:effectLst/>
                <a:latin typeface="Times New Roman" panose="02020603050405020304" pitchFamily="18" charset="0"/>
                <a:ea typeface="Times New Roman" panose="02020603050405020304" pitchFamily="18" charset="0"/>
              </a:rPr>
              <a:t>звітний рік</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використано</a:t>
            </a:r>
            <a:r>
              <a:rPr lang="uk-UA" sz="1200" dirty="0">
                <a:solidFill>
                  <a:schemeClr val="tx1"/>
                </a:solidFill>
                <a:effectLst/>
                <a:latin typeface="Times New Roman" panose="02020603050405020304" pitchFamily="18" charset="0"/>
                <a:ea typeface="Times New Roman" panose="02020603050405020304" pitchFamily="18" charset="0"/>
              </a:rPr>
              <a:t> кошти</a:t>
            </a:r>
            <a:r>
              <a:rPr lang="ru-RU" sz="1200" dirty="0">
                <a:solidFill>
                  <a:schemeClr val="tx1"/>
                </a:solidFill>
                <a:effectLst/>
                <a:latin typeface="Times New Roman" panose="02020603050405020304" pitchFamily="18" charset="0"/>
                <a:ea typeface="Times New Roman" panose="02020603050405020304" pitchFamily="18" charset="0"/>
              </a:rPr>
              <a:t> в </a:t>
            </a:r>
            <a:r>
              <a:rPr lang="ru-RU" sz="1200" dirty="0" err="1">
                <a:solidFill>
                  <a:schemeClr val="tx1"/>
                </a:solidFill>
                <a:effectLst/>
                <a:latin typeface="Times New Roman" panose="02020603050405020304" pitchFamily="18" charset="0"/>
                <a:ea typeface="Times New Roman" panose="02020603050405020304" pitchFamily="18" charset="0"/>
              </a:rPr>
              <a:t>сумі</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88,500</a:t>
            </a:r>
            <a:r>
              <a:rPr lang="ru-RU" sz="1200" dirty="0">
                <a:solidFill>
                  <a:schemeClr val="tx1"/>
                </a:solidFill>
                <a:effectLst/>
                <a:latin typeface="Times New Roman" panose="02020603050405020304" pitchFamily="18" charset="0"/>
                <a:ea typeface="Times New Roman" panose="02020603050405020304" pitchFamily="18" charset="0"/>
              </a:rPr>
              <a:t> тис. </a:t>
            </a:r>
            <a:r>
              <a:rPr lang="uk-UA" sz="1200" dirty="0">
                <a:solidFill>
                  <a:schemeClr val="tx1"/>
                </a:solidFill>
                <a:effectLst/>
                <a:latin typeface="Times New Roman" panose="02020603050405020304" pitchFamily="18" charset="0"/>
                <a:ea typeface="Times New Roman" panose="02020603050405020304" pitchFamily="18" charset="0"/>
              </a:rPr>
              <a:t>г</a:t>
            </a:r>
            <a:r>
              <a:rPr lang="ru-RU" sz="1200" dirty="0" err="1">
                <a:solidFill>
                  <a:schemeClr val="tx1"/>
                </a:solidFill>
                <a:effectLst/>
                <a:latin typeface="Times New Roman" panose="02020603050405020304" pitchFamily="18" charset="0"/>
                <a:ea typeface="Times New Roman" panose="02020603050405020304" pitchFamily="18" charset="0"/>
              </a:rPr>
              <a:t>рн</a:t>
            </a:r>
            <a:r>
              <a:rPr lang="uk-UA" sz="1200" dirty="0">
                <a:solidFill>
                  <a:schemeClr val="tx1"/>
                </a:solidFill>
                <a:effectLst/>
                <a:latin typeface="Times New Roman" panose="02020603050405020304" pitchFamily="18" charset="0"/>
                <a:ea typeface="Times New Roman" panose="02020603050405020304" pitchFamily="18" charset="0"/>
              </a:rPr>
              <a:t>. Бюджетні призначення </a:t>
            </a:r>
            <a:r>
              <a:rPr lang="ru-RU" sz="1200" dirty="0">
                <a:solidFill>
                  <a:schemeClr val="tx1"/>
                </a:solidFill>
                <a:effectLst/>
                <a:latin typeface="Times New Roman" panose="02020603050405020304" pitchFamily="18" charset="0"/>
                <a:ea typeface="Times New Roman" panose="02020603050405020304" pitchFamily="18" charset="0"/>
              </a:rPr>
              <a:t>направлено на</a:t>
            </a:r>
            <a:r>
              <a:rPr lang="uk-UA" sz="1200" dirty="0">
                <a:solidFill>
                  <a:schemeClr val="tx1"/>
                </a:solidFill>
                <a:effectLst/>
                <a:latin typeface="Times New Roman" panose="02020603050405020304" pitchFamily="18" charset="0"/>
                <a:ea typeface="Times New Roman" panose="02020603050405020304" pitchFamily="18" charset="0"/>
              </a:rPr>
              <a:t> утримання камер відеоспостереження відповідно до Прог</a:t>
            </a:r>
            <a:r>
              <a:rPr lang="ru-RU" sz="1200" dirty="0">
                <a:solidFill>
                  <a:schemeClr val="tx1"/>
                </a:solidFill>
                <a:effectLst/>
                <a:latin typeface="Times New Roman" panose="02020603050405020304" pitchFamily="18" charset="0"/>
                <a:ea typeface="Times New Roman" panose="02020603050405020304" pitchFamily="18" charset="0"/>
              </a:rPr>
              <a:t>рами </a:t>
            </a:r>
            <a:r>
              <a:rPr lang="uk-UA" sz="1200" dirty="0">
                <a:solidFill>
                  <a:schemeClr val="tx1"/>
                </a:solidFill>
                <a:effectLst/>
                <a:latin typeface="Times New Roman" panose="02020603050405020304" pitchFamily="18" charset="0"/>
                <a:ea typeface="Times New Roman" panose="02020603050405020304" pitchFamily="18" charset="0"/>
              </a:rPr>
              <a:t>встановлення вуличного відеоспостереження </a:t>
            </a:r>
            <a:r>
              <a:rPr lang="uk-UA" sz="1200" dirty="0" err="1">
                <a:solidFill>
                  <a:schemeClr val="tx1"/>
                </a:solidFill>
                <a:effectLst/>
                <a:latin typeface="Times New Roman" panose="02020603050405020304" pitchFamily="18" charset="0"/>
                <a:ea typeface="Times New Roman" panose="02020603050405020304" pitchFamily="18" charset="0"/>
              </a:rPr>
              <a:t>Фонтанської</a:t>
            </a:r>
            <a:r>
              <a:rPr lang="uk-UA" sz="1200" dirty="0">
                <a:solidFill>
                  <a:schemeClr val="tx1"/>
                </a:solidFill>
                <a:effectLst/>
                <a:latin typeface="Times New Roman" panose="02020603050405020304" pitchFamily="18" charset="0"/>
                <a:ea typeface="Times New Roman" panose="02020603050405020304" pitchFamily="18" charset="0"/>
              </a:rPr>
              <a:t> сільської ради на 2021 рік </a:t>
            </a:r>
          </a:p>
        </p:txBody>
      </p:sp>
      <p:sp>
        <p:nvSpPr>
          <p:cNvPr id="4" name="Овал 3">
            <a:extLst>
              <a:ext uri="{FF2B5EF4-FFF2-40B4-BE49-F238E27FC236}">
                <a16:creationId xmlns:a16="http://schemas.microsoft.com/office/drawing/2014/main" xmlns="" id="{A54B22C8-2B06-4D18-994C-A12864AA3C2A}"/>
              </a:ext>
            </a:extLst>
          </p:cNvPr>
          <p:cNvSpPr/>
          <p:nvPr/>
        </p:nvSpPr>
        <p:spPr>
          <a:xfrm>
            <a:off x="2824842" y="283030"/>
            <a:ext cx="6542315" cy="22580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 algn="just"/>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 algn="just"/>
            <a:r>
              <a:rPr lang="uk-UA"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Фонтанською</a:t>
            </a:r>
            <a:r>
              <a:rPr lang="uk-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сільською радою на </a:t>
            </a:r>
            <a:r>
              <a:rPr lang="uk-UA" sz="12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реалізацію заходів з мобілізаційної підготовки </a:t>
            </a:r>
            <a:r>
              <a:rPr lang="uk-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місцевого значення </a:t>
            </a: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видатки</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 </a:t>
            </a: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загальному</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фонду </a:t>
            </a: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виконано</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сумі</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17,724 тис.</a:t>
            </a:r>
            <a:r>
              <a:rPr lang="uk-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грн., що становить 35,5</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до </a:t>
            </a: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уточненого</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плану на </a:t>
            </a: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рік</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50,000</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тис. </a:t>
            </a: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грн</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Кошти направлено на проведення медичного огляду мешканців громади відповідно до Програми  проведення військово – лікарської експертизи призовників  та допризовників, військовозобов’язаних  та контрактників  </a:t>
            </a:r>
            <a:r>
              <a:rPr lang="uk-UA"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Фонтанської</a:t>
            </a:r>
            <a:r>
              <a:rPr lang="uk-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сільської ради  з метою визначення  ступеня придатності до військової служби на 2021 </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a:t>
            </a:r>
            <a:r>
              <a:rPr lang="uk-UA"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ік</a:t>
            </a:r>
            <a:r>
              <a:rPr lang="uk-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38100" algn="just"/>
            <a:r>
              <a:rPr lang="uk-UA" sz="1800" dirty="0">
                <a:effectLst/>
                <a:latin typeface="Times New Roman" panose="02020603050405020304" pitchFamily="18" charset="0"/>
                <a:ea typeface="Times New Roman" panose="02020603050405020304" pitchFamily="18" charset="0"/>
              </a:rPr>
              <a:t> </a:t>
            </a:r>
          </a:p>
        </p:txBody>
      </p:sp>
      <p:sp>
        <p:nvSpPr>
          <p:cNvPr id="6" name="Овал 5">
            <a:extLst>
              <a:ext uri="{FF2B5EF4-FFF2-40B4-BE49-F238E27FC236}">
                <a16:creationId xmlns:a16="http://schemas.microsoft.com/office/drawing/2014/main" xmlns="" id="{17CA1CAD-DC2A-43AE-AB01-1368A7E1F627}"/>
              </a:ext>
            </a:extLst>
          </p:cNvPr>
          <p:cNvSpPr/>
          <p:nvPr/>
        </p:nvSpPr>
        <p:spPr>
          <a:xfrm>
            <a:off x="8042993" y="3013790"/>
            <a:ext cx="3694922" cy="25099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 algn="just"/>
            <a:r>
              <a:rPr lang="uk-UA" sz="1200" dirty="0">
                <a:solidFill>
                  <a:schemeClr val="tx1"/>
                </a:solidFill>
                <a:effectLst/>
                <a:latin typeface="Times New Roman" panose="02020603050405020304" pitchFamily="18" charset="0"/>
                <a:ea typeface="Times New Roman" panose="02020603050405020304" pitchFamily="18" charset="0"/>
              </a:rPr>
              <a:t>На виконання Програми озеленення території </a:t>
            </a:r>
            <a:r>
              <a:rPr lang="uk-UA" sz="1200" dirty="0" err="1">
                <a:solidFill>
                  <a:schemeClr val="tx1"/>
                </a:solidFill>
                <a:effectLst/>
                <a:latin typeface="Times New Roman" panose="02020603050405020304" pitchFamily="18" charset="0"/>
                <a:ea typeface="Times New Roman" panose="02020603050405020304" pitchFamily="18" charset="0"/>
              </a:rPr>
              <a:t>Фонтанської</a:t>
            </a:r>
            <a:r>
              <a:rPr lang="uk-UA" sz="1200" dirty="0">
                <a:solidFill>
                  <a:schemeClr val="tx1"/>
                </a:solidFill>
                <a:effectLst/>
                <a:latin typeface="Times New Roman" panose="02020603050405020304" pitchFamily="18" charset="0"/>
                <a:ea typeface="Times New Roman" panose="02020603050405020304" pitchFamily="18" charset="0"/>
              </a:rPr>
              <a:t> сільської ради  на 2021 рік п</a:t>
            </a:r>
            <a:r>
              <a:rPr lang="ru-RU" sz="1200" dirty="0">
                <a:solidFill>
                  <a:schemeClr val="tx1"/>
                </a:solidFill>
                <a:effectLst/>
                <a:latin typeface="Times New Roman" panose="02020603050405020304" pitchFamily="18" charset="0"/>
                <a:ea typeface="Times New Roman" panose="02020603050405020304" pitchFamily="18" charset="0"/>
              </a:rPr>
              <a:t>о </a:t>
            </a:r>
            <a:r>
              <a:rPr lang="uk-UA" sz="1200" dirty="0">
                <a:solidFill>
                  <a:schemeClr val="tx1"/>
                </a:solidFill>
                <a:effectLst/>
                <a:latin typeface="Times New Roman" panose="02020603050405020304" pitchFamily="18" charset="0"/>
                <a:ea typeface="Times New Roman" panose="02020603050405020304" pitchFamily="18" charset="0"/>
              </a:rPr>
              <a:t>КТПКВКМБ</a:t>
            </a:r>
            <a:r>
              <a:rPr lang="ru-RU" sz="1200" dirty="0">
                <a:solidFill>
                  <a:schemeClr val="tx1"/>
                </a:solidFill>
                <a:effectLst/>
                <a:latin typeface="Times New Roman" panose="02020603050405020304" pitchFamily="18" charset="0"/>
                <a:ea typeface="Times New Roman" panose="02020603050405020304" pitchFamily="18" charset="0"/>
              </a:rPr>
              <a:t> 0118330 </a:t>
            </a:r>
            <a:r>
              <a:rPr lang="ru-RU" sz="1200" b="1" i="1" dirty="0" err="1">
                <a:solidFill>
                  <a:schemeClr val="tx1"/>
                </a:solidFill>
                <a:effectLst/>
                <a:latin typeface="Times New Roman" panose="02020603050405020304" pitchFamily="18" charset="0"/>
                <a:ea typeface="Times New Roman" panose="02020603050405020304" pitchFamily="18" charset="0"/>
              </a:rPr>
              <a:t>Інша</a:t>
            </a:r>
            <a:r>
              <a:rPr lang="ru-RU" sz="1200" b="1" i="1" dirty="0">
                <a:solidFill>
                  <a:schemeClr val="tx1"/>
                </a:solidFill>
                <a:effectLst/>
                <a:latin typeface="Times New Roman" panose="02020603050405020304" pitchFamily="18" charset="0"/>
                <a:ea typeface="Times New Roman" panose="02020603050405020304" pitchFamily="18" charset="0"/>
              </a:rPr>
              <a:t> </a:t>
            </a:r>
            <a:r>
              <a:rPr lang="ru-RU" sz="1200" b="1" i="1" dirty="0" err="1">
                <a:solidFill>
                  <a:schemeClr val="tx1"/>
                </a:solidFill>
                <a:effectLst/>
                <a:latin typeface="Times New Roman" panose="02020603050405020304" pitchFamily="18" charset="0"/>
                <a:ea typeface="Times New Roman" panose="02020603050405020304" pitchFamily="18" charset="0"/>
              </a:rPr>
              <a:t>діяльність</a:t>
            </a:r>
            <a:r>
              <a:rPr lang="ru-RU" sz="1200" b="1" i="1" dirty="0">
                <a:solidFill>
                  <a:schemeClr val="tx1"/>
                </a:solidFill>
                <a:effectLst/>
                <a:latin typeface="Times New Roman" panose="02020603050405020304" pitchFamily="18" charset="0"/>
                <a:ea typeface="Times New Roman" panose="02020603050405020304" pitchFamily="18" charset="0"/>
              </a:rPr>
              <a:t> у </a:t>
            </a:r>
            <a:r>
              <a:rPr lang="ru-RU" sz="1200" b="1" i="1" dirty="0" err="1">
                <a:solidFill>
                  <a:schemeClr val="tx1"/>
                </a:solidFill>
                <a:effectLst/>
                <a:latin typeface="Times New Roman" panose="02020603050405020304" pitchFamily="18" charset="0"/>
                <a:ea typeface="Times New Roman" panose="02020603050405020304" pitchFamily="18" charset="0"/>
              </a:rPr>
              <a:t>сфері</a:t>
            </a:r>
            <a:r>
              <a:rPr lang="ru-RU" sz="1200" b="1" i="1" dirty="0">
                <a:solidFill>
                  <a:schemeClr val="tx1"/>
                </a:solidFill>
                <a:effectLst/>
                <a:latin typeface="Times New Roman" panose="02020603050405020304" pitchFamily="18" charset="0"/>
                <a:ea typeface="Times New Roman" panose="02020603050405020304" pitchFamily="18" charset="0"/>
              </a:rPr>
              <a:t> </a:t>
            </a:r>
            <a:r>
              <a:rPr lang="ru-RU" sz="1200" b="1" i="1" dirty="0" err="1">
                <a:solidFill>
                  <a:schemeClr val="tx1"/>
                </a:solidFill>
                <a:effectLst/>
                <a:latin typeface="Times New Roman" panose="02020603050405020304" pitchFamily="18" charset="0"/>
                <a:ea typeface="Times New Roman" panose="02020603050405020304" pitchFamily="18" charset="0"/>
              </a:rPr>
              <a:t>екології</a:t>
            </a:r>
            <a:r>
              <a:rPr lang="ru-RU" sz="1200" b="1" i="1" dirty="0">
                <a:solidFill>
                  <a:schemeClr val="tx1"/>
                </a:solidFill>
                <a:effectLst/>
                <a:latin typeface="Times New Roman" panose="02020603050405020304" pitchFamily="18" charset="0"/>
                <a:ea typeface="Times New Roman" panose="02020603050405020304" pitchFamily="18" charset="0"/>
              </a:rPr>
              <a:t> та </a:t>
            </a:r>
            <a:r>
              <a:rPr lang="ru-RU" sz="1200" b="1" i="1" dirty="0" err="1">
                <a:solidFill>
                  <a:schemeClr val="tx1"/>
                </a:solidFill>
                <a:effectLst/>
                <a:latin typeface="Times New Roman" panose="02020603050405020304" pitchFamily="18" charset="0"/>
                <a:ea typeface="Times New Roman" panose="02020603050405020304" pitchFamily="18" charset="0"/>
              </a:rPr>
              <a:t>охорони</a:t>
            </a:r>
            <a:r>
              <a:rPr lang="ru-RU" sz="1200" b="1" i="1" dirty="0">
                <a:solidFill>
                  <a:schemeClr val="tx1"/>
                </a:solidFill>
                <a:effectLst/>
                <a:latin typeface="Times New Roman" panose="02020603050405020304" pitchFamily="18" charset="0"/>
                <a:ea typeface="Times New Roman" panose="02020603050405020304" pitchFamily="18" charset="0"/>
              </a:rPr>
              <a:t> </a:t>
            </a:r>
            <a:r>
              <a:rPr lang="ru-RU" sz="1200" b="1" i="1" dirty="0" err="1">
                <a:solidFill>
                  <a:schemeClr val="tx1"/>
                </a:solidFill>
                <a:effectLst/>
                <a:latin typeface="Times New Roman" panose="02020603050405020304" pitchFamily="18" charset="0"/>
                <a:ea typeface="Times New Roman" panose="02020603050405020304" pitchFamily="18" charset="0"/>
              </a:rPr>
              <a:t>природних</a:t>
            </a:r>
            <a:r>
              <a:rPr lang="ru-RU" sz="1200" b="1" i="1" dirty="0">
                <a:solidFill>
                  <a:schemeClr val="tx1"/>
                </a:solidFill>
                <a:effectLst/>
                <a:latin typeface="Times New Roman" panose="02020603050405020304" pitchFamily="18" charset="0"/>
                <a:ea typeface="Times New Roman" panose="02020603050405020304" pitchFamily="18" charset="0"/>
              </a:rPr>
              <a:t> </a:t>
            </a:r>
            <a:r>
              <a:rPr lang="ru-RU" sz="1200" b="1" i="1" dirty="0" err="1">
                <a:solidFill>
                  <a:schemeClr val="tx1"/>
                </a:solidFill>
                <a:effectLst/>
                <a:latin typeface="Times New Roman" panose="02020603050405020304" pitchFamily="18" charset="0"/>
                <a:ea typeface="Times New Roman" panose="02020603050405020304" pitchFamily="18" charset="0"/>
              </a:rPr>
              <a:t>ресурсів</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видатки</a:t>
            </a:r>
            <a:r>
              <a:rPr lang="ru-RU" sz="1200" dirty="0">
                <a:solidFill>
                  <a:schemeClr val="tx1"/>
                </a:solidFill>
                <a:effectLst/>
                <a:latin typeface="Times New Roman" panose="02020603050405020304" pitchFamily="18" charset="0"/>
                <a:ea typeface="Times New Roman" panose="02020603050405020304" pitchFamily="18" charset="0"/>
              </a:rPr>
              <a:t> по </a:t>
            </a:r>
            <a:r>
              <a:rPr lang="uk-UA" sz="1200" dirty="0">
                <a:solidFill>
                  <a:schemeClr val="tx1"/>
                </a:solidFill>
                <a:effectLst/>
                <a:latin typeface="Times New Roman" panose="02020603050405020304" pitchFamily="18" charset="0"/>
                <a:ea typeface="Times New Roman" panose="02020603050405020304" pitchFamily="18" charset="0"/>
              </a:rPr>
              <a:t>спеціальному </a:t>
            </a:r>
            <a:r>
              <a:rPr lang="ru-RU" sz="1200" dirty="0">
                <a:solidFill>
                  <a:schemeClr val="tx1"/>
                </a:solidFill>
                <a:effectLst/>
                <a:latin typeface="Times New Roman" panose="02020603050405020304" pitchFamily="18" charset="0"/>
                <a:ea typeface="Times New Roman" panose="02020603050405020304" pitchFamily="18" charset="0"/>
              </a:rPr>
              <a:t> фонду </a:t>
            </a:r>
            <a:r>
              <a:rPr lang="ru-RU" sz="1200" dirty="0" err="1">
                <a:solidFill>
                  <a:schemeClr val="tx1"/>
                </a:solidFill>
                <a:effectLst/>
                <a:latin typeface="Times New Roman" panose="02020603050405020304" pitchFamily="18" charset="0"/>
                <a:ea typeface="Times New Roman" panose="02020603050405020304" pitchFamily="18" charset="0"/>
              </a:rPr>
              <a:t>виконано</a:t>
            </a:r>
            <a:r>
              <a:rPr lang="ru-RU" sz="1200" dirty="0">
                <a:solidFill>
                  <a:schemeClr val="tx1"/>
                </a:solidFill>
                <a:effectLst/>
                <a:latin typeface="Times New Roman" panose="02020603050405020304" pitchFamily="18" charset="0"/>
                <a:ea typeface="Times New Roman" panose="02020603050405020304" pitchFamily="18" charset="0"/>
              </a:rPr>
              <a:t> в </a:t>
            </a:r>
            <a:r>
              <a:rPr lang="ru-RU" sz="1200" dirty="0" err="1">
                <a:solidFill>
                  <a:schemeClr val="tx1"/>
                </a:solidFill>
                <a:effectLst/>
                <a:latin typeface="Times New Roman" panose="02020603050405020304" pitchFamily="18" charset="0"/>
                <a:ea typeface="Times New Roman" panose="02020603050405020304" pitchFamily="18" charset="0"/>
              </a:rPr>
              <a:t>сумі</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26,697</a:t>
            </a:r>
            <a:r>
              <a:rPr lang="ru-RU" sz="1200" dirty="0">
                <a:solidFill>
                  <a:schemeClr val="tx1"/>
                </a:solidFill>
                <a:effectLst/>
                <a:latin typeface="Times New Roman" panose="02020603050405020304" pitchFamily="18" charset="0"/>
                <a:ea typeface="Times New Roman" panose="02020603050405020304" pitchFamily="18" charset="0"/>
              </a:rPr>
              <a:t> тис. </a:t>
            </a:r>
            <a:r>
              <a:rPr lang="ru-RU" sz="1200" dirty="0" err="1">
                <a:solidFill>
                  <a:schemeClr val="tx1"/>
                </a:solidFill>
                <a:effectLst/>
                <a:latin typeface="Times New Roman" panose="02020603050405020304" pitchFamily="18" charset="0"/>
                <a:ea typeface="Times New Roman" panose="02020603050405020304" pitchFamily="18" charset="0"/>
              </a:rPr>
              <a:t>грн</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або</a:t>
            </a:r>
            <a:r>
              <a:rPr lang="ru-RU" sz="1200" dirty="0">
                <a:solidFill>
                  <a:schemeClr val="tx1"/>
                </a:solidFill>
                <a:effectLst/>
                <a:latin typeface="Times New Roman" panose="02020603050405020304" pitchFamily="18" charset="0"/>
                <a:ea typeface="Times New Roman" panose="02020603050405020304" pitchFamily="18" charset="0"/>
              </a:rPr>
              <a:t> на </a:t>
            </a:r>
            <a:r>
              <a:rPr lang="uk-UA" sz="1200" dirty="0">
                <a:solidFill>
                  <a:schemeClr val="tx1"/>
                </a:solidFill>
                <a:effectLst/>
                <a:latin typeface="Times New Roman" panose="02020603050405020304" pitchFamily="18" charset="0"/>
                <a:ea typeface="Times New Roman" panose="02020603050405020304" pitchFamily="18" charset="0"/>
              </a:rPr>
              <a:t>73,2</a:t>
            </a:r>
            <a:r>
              <a:rPr lang="ru-RU" sz="1200" dirty="0">
                <a:solidFill>
                  <a:schemeClr val="tx1"/>
                </a:solidFill>
                <a:effectLst/>
                <a:latin typeface="Times New Roman" panose="02020603050405020304" pitchFamily="18" charset="0"/>
                <a:ea typeface="Times New Roman" panose="02020603050405020304" pitchFamily="18" charset="0"/>
              </a:rPr>
              <a:t> % до </a:t>
            </a:r>
            <a:r>
              <a:rPr lang="ru-RU" sz="1200" dirty="0" err="1">
                <a:solidFill>
                  <a:schemeClr val="tx1"/>
                </a:solidFill>
                <a:effectLst/>
                <a:latin typeface="Times New Roman" panose="02020603050405020304" pitchFamily="18" charset="0"/>
                <a:ea typeface="Times New Roman" panose="02020603050405020304" pitchFamily="18" charset="0"/>
              </a:rPr>
              <a:t>уточненого</a:t>
            </a:r>
            <a:r>
              <a:rPr lang="ru-RU" sz="1200" dirty="0">
                <a:solidFill>
                  <a:schemeClr val="tx1"/>
                </a:solidFill>
                <a:effectLst/>
                <a:latin typeface="Times New Roman" panose="02020603050405020304" pitchFamily="18" charset="0"/>
                <a:ea typeface="Times New Roman" panose="02020603050405020304" pitchFamily="18" charset="0"/>
              </a:rPr>
              <a:t> плану на </a:t>
            </a:r>
            <a:r>
              <a:rPr lang="ru-RU" sz="1200" dirty="0" err="1">
                <a:solidFill>
                  <a:schemeClr val="tx1"/>
                </a:solidFill>
                <a:effectLst/>
                <a:latin typeface="Times New Roman" panose="02020603050405020304" pitchFamily="18" charset="0"/>
                <a:ea typeface="Times New Roman" panose="02020603050405020304" pitchFamily="18" charset="0"/>
              </a:rPr>
              <a:t>рік</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36,450</a:t>
            </a:r>
            <a:r>
              <a:rPr lang="ru-RU" sz="1200" dirty="0">
                <a:solidFill>
                  <a:schemeClr val="tx1"/>
                </a:solidFill>
                <a:effectLst/>
                <a:latin typeface="Times New Roman" panose="02020603050405020304" pitchFamily="18" charset="0"/>
                <a:ea typeface="Times New Roman" panose="02020603050405020304" pitchFamily="18" charset="0"/>
              </a:rPr>
              <a:t> тис. </a:t>
            </a:r>
            <a:r>
              <a:rPr lang="ru-RU" sz="1200" dirty="0" err="1">
                <a:solidFill>
                  <a:schemeClr val="tx1"/>
                </a:solidFill>
                <a:effectLst/>
                <a:latin typeface="Times New Roman" panose="02020603050405020304" pitchFamily="18" charset="0"/>
                <a:ea typeface="Times New Roman" panose="02020603050405020304" pitchFamily="18" charset="0"/>
              </a:rPr>
              <a:t>грн</a:t>
            </a:r>
            <a:r>
              <a:rPr lang="ru-RU" sz="1200" dirty="0">
                <a:solidFill>
                  <a:schemeClr val="tx1"/>
                </a:solidFill>
                <a:effectLst/>
                <a:latin typeface="Times New Roman" panose="02020603050405020304" pitchFamily="18" charset="0"/>
                <a:ea typeface="Times New Roman" panose="02020603050405020304" pitchFamily="18" charset="0"/>
              </a:rPr>
              <a:t>)</a:t>
            </a:r>
            <a:r>
              <a:rPr lang="uk-UA" sz="1200" dirty="0">
                <a:solidFill>
                  <a:schemeClr val="tx1"/>
                </a:solidFill>
                <a:effectLst/>
                <a:latin typeface="Times New Roman" panose="02020603050405020304" pitchFamily="18" charset="0"/>
                <a:ea typeface="Times New Roman" panose="02020603050405020304" pitchFamily="18" charset="0"/>
              </a:rPr>
              <a:t>. Кошти направлено на придбання багаторічних насаджень.  </a:t>
            </a:r>
          </a:p>
        </p:txBody>
      </p:sp>
      <p:pic>
        <p:nvPicPr>
          <p:cNvPr id="8" name="Рисунок 7">
            <a:extLst>
              <a:ext uri="{FF2B5EF4-FFF2-40B4-BE49-F238E27FC236}">
                <a16:creationId xmlns:a16="http://schemas.microsoft.com/office/drawing/2014/main" xmlns="" id="{63E2CD47-F83B-4DE2-9491-093DA9913A76}"/>
              </a:ext>
            </a:extLst>
          </p:cNvPr>
          <p:cNvPicPr>
            <a:picLocks noChangeAspect="1"/>
          </p:cNvPicPr>
          <p:nvPr/>
        </p:nvPicPr>
        <p:blipFill>
          <a:blip r:embed="rId2"/>
          <a:stretch>
            <a:fillRect/>
          </a:stretch>
        </p:blipFill>
        <p:spPr>
          <a:xfrm>
            <a:off x="9478090" y="905073"/>
            <a:ext cx="2612569" cy="1959427"/>
          </a:xfrm>
          <a:prstGeom prst="rect">
            <a:avLst/>
          </a:prstGeom>
        </p:spPr>
      </p:pic>
      <p:pic>
        <p:nvPicPr>
          <p:cNvPr id="10" name="Рисунок 9">
            <a:extLst>
              <a:ext uri="{FF2B5EF4-FFF2-40B4-BE49-F238E27FC236}">
                <a16:creationId xmlns:a16="http://schemas.microsoft.com/office/drawing/2014/main" xmlns="" id="{C950143C-E319-42CE-A28E-AA847A7A2449}"/>
              </a:ext>
            </a:extLst>
          </p:cNvPr>
          <p:cNvPicPr>
            <a:picLocks noChangeAspect="1"/>
          </p:cNvPicPr>
          <p:nvPr/>
        </p:nvPicPr>
        <p:blipFill>
          <a:blip r:embed="rId3"/>
          <a:stretch>
            <a:fillRect/>
          </a:stretch>
        </p:blipFill>
        <p:spPr>
          <a:xfrm>
            <a:off x="205726" y="682304"/>
            <a:ext cx="2508183" cy="1858734"/>
          </a:xfrm>
          <a:prstGeom prst="rect">
            <a:avLst/>
          </a:prstGeom>
        </p:spPr>
      </p:pic>
      <p:pic>
        <p:nvPicPr>
          <p:cNvPr id="12" name="Рисунок 11">
            <a:extLst>
              <a:ext uri="{FF2B5EF4-FFF2-40B4-BE49-F238E27FC236}">
                <a16:creationId xmlns:a16="http://schemas.microsoft.com/office/drawing/2014/main" xmlns="" id="{B42E6F49-0F1C-43C8-8928-BA6A38C0B764}"/>
              </a:ext>
            </a:extLst>
          </p:cNvPr>
          <p:cNvPicPr>
            <a:picLocks noChangeAspect="1"/>
          </p:cNvPicPr>
          <p:nvPr/>
        </p:nvPicPr>
        <p:blipFill>
          <a:blip r:embed="rId4"/>
          <a:stretch>
            <a:fillRect/>
          </a:stretch>
        </p:blipFill>
        <p:spPr>
          <a:xfrm>
            <a:off x="4292831" y="3013790"/>
            <a:ext cx="3217568" cy="1978187"/>
          </a:xfrm>
          <a:prstGeom prst="rect">
            <a:avLst/>
          </a:prstGeom>
        </p:spPr>
      </p:pic>
    </p:spTree>
    <p:extLst>
      <p:ext uri="{BB962C8B-B14F-4D97-AF65-F5344CB8AC3E}">
        <p14:creationId xmlns:p14="http://schemas.microsoft.com/office/powerpoint/2010/main" val="56213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7BB74-A29E-488B-8087-C47129FE9DE7}"/>
              </a:ext>
            </a:extLst>
          </p:cNvPr>
          <p:cNvSpPr txBox="1"/>
          <p:nvPr/>
        </p:nvSpPr>
        <p:spPr>
          <a:xfrm>
            <a:off x="4820035" y="3059667"/>
            <a:ext cx="3191070"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ДЯКУЄМО ЗА УВАГУ!</a:t>
            </a:r>
          </a:p>
        </p:txBody>
      </p:sp>
      <p:pic>
        <p:nvPicPr>
          <p:cNvPr id="3" name="Рисунок 2">
            <a:extLst>
              <a:ext uri="{FF2B5EF4-FFF2-40B4-BE49-F238E27FC236}">
                <a16:creationId xmlns:a16="http://schemas.microsoft.com/office/drawing/2014/main" xmlns="" id="{BC94EDE3-071F-4E46-ACE9-F60335B1F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590" y="3429000"/>
            <a:ext cx="3621373" cy="2255531"/>
          </a:xfrm>
          <a:prstGeom prst="rect">
            <a:avLst/>
          </a:prstGeom>
        </p:spPr>
      </p:pic>
      <p:pic>
        <p:nvPicPr>
          <p:cNvPr id="5" name="Рисунок 4">
            <a:extLst>
              <a:ext uri="{FF2B5EF4-FFF2-40B4-BE49-F238E27FC236}">
                <a16:creationId xmlns:a16="http://schemas.microsoft.com/office/drawing/2014/main" xmlns="" id="{CEF93DEA-1583-4182-876D-D8720F9E8BF8}"/>
              </a:ext>
            </a:extLst>
          </p:cNvPr>
          <p:cNvPicPr>
            <a:picLocks noChangeAspect="1"/>
          </p:cNvPicPr>
          <p:nvPr/>
        </p:nvPicPr>
        <p:blipFill>
          <a:blip r:embed="rId3"/>
          <a:stretch>
            <a:fillRect/>
          </a:stretch>
        </p:blipFill>
        <p:spPr>
          <a:xfrm>
            <a:off x="7492482" y="808359"/>
            <a:ext cx="3698813" cy="2076059"/>
          </a:xfrm>
          <a:prstGeom prst="rect">
            <a:avLst/>
          </a:prstGeom>
        </p:spPr>
      </p:pic>
      <p:pic>
        <p:nvPicPr>
          <p:cNvPr id="7" name="Рисунок 6">
            <a:extLst>
              <a:ext uri="{FF2B5EF4-FFF2-40B4-BE49-F238E27FC236}">
                <a16:creationId xmlns:a16="http://schemas.microsoft.com/office/drawing/2014/main" xmlns="" id="{AD6CC57A-DCA6-4A3B-9789-27BDE0FBF26B}"/>
              </a:ext>
            </a:extLst>
          </p:cNvPr>
          <p:cNvPicPr>
            <a:picLocks noChangeAspect="1"/>
          </p:cNvPicPr>
          <p:nvPr/>
        </p:nvPicPr>
        <p:blipFill>
          <a:blip r:embed="rId4"/>
          <a:stretch>
            <a:fillRect/>
          </a:stretch>
        </p:blipFill>
        <p:spPr>
          <a:xfrm>
            <a:off x="7492482" y="3428999"/>
            <a:ext cx="3698813" cy="2334133"/>
          </a:xfrm>
          <a:prstGeom prst="rect">
            <a:avLst/>
          </a:prstGeom>
        </p:spPr>
      </p:pic>
      <p:pic>
        <p:nvPicPr>
          <p:cNvPr id="8" name="Рисунок 7">
            <a:extLst>
              <a:ext uri="{FF2B5EF4-FFF2-40B4-BE49-F238E27FC236}">
                <a16:creationId xmlns:a16="http://schemas.microsoft.com/office/drawing/2014/main" xmlns="" id="{EDE275FC-1376-491E-821B-FF4A31478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589" y="808359"/>
            <a:ext cx="3621373" cy="2076058"/>
          </a:xfrm>
          <a:prstGeom prst="rect">
            <a:avLst/>
          </a:prstGeom>
        </p:spPr>
      </p:pic>
      <p:sp>
        <p:nvSpPr>
          <p:cNvPr id="9" name="TextBox 8">
            <a:extLst>
              <a:ext uri="{FF2B5EF4-FFF2-40B4-BE49-F238E27FC236}">
                <a16:creationId xmlns:a16="http://schemas.microsoft.com/office/drawing/2014/main" xmlns="" id="{C01418BA-02F4-4AAE-A37B-D233436449FA}"/>
              </a:ext>
            </a:extLst>
          </p:cNvPr>
          <p:cNvSpPr txBox="1"/>
          <p:nvPr/>
        </p:nvSpPr>
        <p:spPr>
          <a:xfrm>
            <a:off x="3200399" y="172175"/>
            <a:ext cx="6680719"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Фонтанська</a:t>
            </a:r>
            <a:r>
              <a:rPr lang="uk-UA" dirty="0"/>
              <a:t> сільська рада Одеського району Одеської області</a:t>
            </a:r>
          </a:p>
        </p:txBody>
      </p:sp>
    </p:spTree>
    <p:extLst>
      <p:ext uri="{BB962C8B-B14F-4D97-AF65-F5344CB8AC3E}">
        <p14:creationId xmlns:p14="http://schemas.microsoft.com/office/powerpoint/2010/main" val="297239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6F4B80-6CC0-4583-A780-98349C8BB207}"/>
              </a:ext>
            </a:extLst>
          </p:cNvPr>
          <p:cNvSpPr>
            <a:spLocks noGrp="1"/>
          </p:cNvSpPr>
          <p:nvPr>
            <p:ph type="title"/>
          </p:nvPr>
        </p:nvSpPr>
        <p:spPr>
          <a:xfrm>
            <a:off x="1451579" y="317635"/>
            <a:ext cx="9603275" cy="2088682"/>
          </a:xfrm>
        </p:spPr>
        <p:txBody>
          <a:bodyPr>
            <a:noAutofit/>
          </a:bodyPr>
          <a:lstStyle/>
          <a:p>
            <a:pPr algn="just"/>
            <a:r>
              <a:rPr lang="uk-UA" sz="1800"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Відповідно до фінансової та бюджетної звітності по головному розпоряднику бюджетних коштів – </a:t>
            </a:r>
            <a:r>
              <a:rPr lang="uk-UA" sz="1800" cap="none" dirty="0">
                <a:latin typeface="Times New Roman" panose="02020603050405020304" pitchFamily="18" charset="0"/>
                <a:ea typeface="Calibri" panose="020F0502020204030204" pitchFamily="34" charset="0"/>
                <a:cs typeface="Times New Roman" panose="02020603050405020304" pitchFamily="18" charset="0"/>
              </a:rPr>
              <a:t>Ф</a:t>
            </a:r>
            <a:r>
              <a:rPr lang="uk-UA" sz="1800"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онтанській сільській раді Одеського району Одеської області- за 2021 рік проведено видатків на фінансування двадцяти бюджетних програмах на загальну суму 100 820,3 тис. грн., в тому числі по загальному фонду 86 779,9 тис. грн. та по спеціальному фонду 14 040,4 тис. грн.</a:t>
            </a:r>
            <a:r>
              <a:rPr lang="uk-UA" sz="1800" dirty="0">
                <a:solidFill>
                  <a:schemeClr val="tx1"/>
                </a:solidFill>
                <a:effectLst/>
                <a:latin typeface="Bahnschrift" panose="020B0502040204020203" pitchFamily="34" charset="0"/>
                <a:ea typeface="Calibri" panose="020F0502020204030204" pitchFamily="34" charset="0"/>
                <a:cs typeface="Arial" panose="020B0604020202020204" pitchFamily="34" charset="0"/>
              </a:rPr>
              <a:t/>
            </a:r>
            <a:br>
              <a:rPr lang="uk-UA" sz="1800" dirty="0">
                <a:solidFill>
                  <a:schemeClr val="tx1"/>
                </a:solidFill>
                <a:effectLst/>
                <a:latin typeface="Bahnschrift" panose="020B0502040204020203" pitchFamily="34" charset="0"/>
                <a:ea typeface="Calibri" panose="020F0502020204030204" pitchFamily="34" charset="0"/>
                <a:cs typeface="Arial" panose="020B0604020202020204" pitchFamily="34" charset="0"/>
              </a:rPr>
            </a:br>
            <a:endParaRPr lang="uk-UA" sz="1800" dirty="0">
              <a:latin typeface="Bahnschrift" panose="020B0502040204020203" pitchFamily="34" charset="0"/>
            </a:endParaRPr>
          </a:p>
        </p:txBody>
      </p:sp>
      <p:graphicFrame>
        <p:nvGraphicFramePr>
          <p:cNvPr id="6" name="Місце для вмісту 5">
            <a:extLst>
              <a:ext uri="{FF2B5EF4-FFF2-40B4-BE49-F238E27FC236}">
                <a16:creationId xmlns:a16="http://schemas.microsoft.com/office/drawing/2014/main" xmlns="" id="{8758E46E-38EB-4CD0-93D7-D67D24E199F4}"/>
              </a:ext>
            </a:extLst>
          </p:cNvPr>
          <p:cNvGraphicFramePr>
            <a:graphicFrameLocks noGrp="1"/>
          </p:cNvGraphicFramePr>
          <p:nvPr>
            <p:ph idx="1"/>
            <p:extLst>
              <p:ext uri="{D42A27DB-BD31-4B8C-83A1-F6EECF244321}">
                <p14:modId xmlns:p14="http://schemas.microsoft.com/office/powerpoint/2010/main" val="2207463999"/>
              </p:ext>
            </p:extLst>
          </p:nvPr>
        </p:nvGraphicFramePr>
        <p:xfrm>
          <a:off x="1650014" y="2002055"/>
          <a:ext cx="8596312" cy="4061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417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28ED9A-4D5E-42B5-8E65-69D616A864C8}"/>
              </a:ext>
            </a:extLst>
          </p:cNvPr>
          <p:cNvSpPr>
            <a:spLocks noGrp="1"/>
          </p:cNvSpPr>
          <p:nvPr>
            <p:ph type="title"/>
          </p:nvPr>
        </p:nvSpPr>
        <p:spPr>
          <a:xfrm>
            <a:off x="1307392" y="789172"/>
            <a:ext cx="3516534" cy="2261937"/>
          </a:xfrm>
          <a:ln>
            <a:solidFill>
              <a:srgbClr val="C00000"/>
            </a:solidFill>
          </a:ln>
        </p:spPr>
        <p:txBody>
          <a:bodyPr>
            <a:normAutofit fontScale="90000"/>
          </a:bodyPr>
          <a:lstStyle/>
          <a:p>
            <a:pPr algn="just"/>
            <a:r>
              <a:rPr lang="uk-UA" sz="1800"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забезпечення соціального розвитку та підвищення рівня благоустрою на території громади, покращення якості життя та надання якісного медичного обслуговування мешканцям, частина бюджетних коштів спрямовувалася одержувачам бюджетних коштів, які фінансувалися відповідно до затверджених сесією програм.</a:t>
            </a:r>
            <a:endParaRPr lang="uk-UA" dirty="0">
              <a:solidFill>
                <a:schemeClr val="tx1"/>
              </a:solidFill>
              <a:latin typeface="Arial" panose="020B0604020202020204" pitchFamily="34" charset="0"/>
              <a:cs typeface="Arial" panose="020B0604020202020204" pitchFamily="34" charset="0"/>
            </a:endParaRPr>
          </a:p>
        </p:txBody>
      </p:sp>
      <p:graphicFrame>
        <p:nvGraphicFramePr>
          <p:cNvPr id="5" name="Місце для вмісту 4">
            <a:extLst>
              <a:ext uri="{FF2B5EF4-FFF2-40B4-BE49-F238E27FC236}">
                <a16:creationId xmlns:a16="http://schemas.microsoft.com/office/drawing/2014/main" xmlns="" id="{E783C548-1EE3-47F0-8CF2-C70C3BEE0631}"/>
              </a:ext>
            </a:extLst>
          </p:cNvPr>
          <p:cNvGraphicFramePr>
            <a:graphicFrameLocks noGrp="1"/>
          </p:cNvGraphicFramePr>
          <p:nvPr>
            <p:ph idx="1"/>
            <p:extLst>
              <p:ext uri="{D42A27DB-BD31-4B8C-83A1-F6EECF244321}">
                <p14:modId xmlns:p14="http://schemas.microsoft.com/office/powerpoint/2010/main" val="2011386152"/>
              </p:ext>
            </p:extLst>
          </p:nvPr>
        </p:nvGraphicFramePr>
        <p:xfrm>
          <a:off x="5293894" y="351323"/>
          <a:ext cx="5986913" cy="513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Місце для тексту 3">
            <a:extLst>
              <a:ext uri="{FF2B5EF4-FFF2-40B4-BE49-F238E27FC236}">
                <a16:creationId xmlns:a16="http://schemas.microsoft.com/office/drawing/2014/main" xmlns="" id="{1A7FDCA2-C632-46C2-9EB6-8EC69E49A698}"/>
              </a:ext>
            </a:extLst>
          </p:cNvPr>
          <p:cNvSpPr>
            <a:spLocks noGrp="1"/>
          </p:cNvSpPr>
          <p:nvPr>
            <p:ph type="body" sz="half" idx="2"/>
          </p:nvPr>
        </p:nvSpPr>
        <p:spPr>
          <a:xfrm>
            <a:off x="1488135" y="3682693"/>
            <a:ext cx="3100807" cy="1533462"/>
          </a:xfrm>
          <a:ln>
            <a:solidFill>
              <a:srgbClr val="C00000"/>
            </a:solidFill>
          </a:ln>
        </p:spPr>
        <p:txBody>
          <a:bodyPr>
            <a:normAutofit lnSpcReduction="10000"/>
          </a:bodyPr>
          <a:lstStyle/>
          <a:p>
            <a:pPr algn="just"/>
            <a:r>
              <a:rPr lang="uk-UA" dirty="0">
                <a:effectLst/>
                <a:latin typeface="Times New Roman" panose="02020603050405020304" pitchFamily="18" charset="0"/>
                <a:ea typeface="Calibri" panose="020F0502020204030204" pitchFamily="34" charset="0"/>
                <a:cs typeface="Times New Roman" panose="02020603050405020304" pitchFamily="18" charset="0"/>
              </a:rPr>
              <a:t>Касові видатки на фінансування </a:t>
            </a:r>
            <a:r>
              <a:rPr lang="uk-UA" u="sng" dirty="0">
                <a:effectLst/>
                <a:latin typeface="Times New Roman" panose="02020603050405020304" pitchFamily="18" charset="0"/>
                <a:ea typeface="Calibri" panose="020F0502020204030204" pitchFamily="34" charset="0"/>
                <a:cs typeface="Times New Roman" panose="02020603050405020304" pitchFamily="18" charset="0"/>
              </a:rPr>
              <a:t>5 одержувачів бюджетних коштів</a:t>
            </a:r>
            <a:r>
              <a:rPr lang="uk-UA" dirty="0">
                <a:effectLst/>
                <a:latin typeface="Times New Roman" panose="02020603050405020304" pitchFamily="18" charset="0"/>
                <a:ea typeface="Calibri" panose="020F0502020204030204" pitchFamily="34" charset="0"/>
                <a:cs typeface="Times New Roman" panose="02020603050405020304" pitchFamily="18" charset="0"/>
              </a:rPr>
              <a:t>, протягом звітного року становлять  27 947,5 тис. грн., в тому числі:</a:t>
            </a:r>
          </a:p>
          <a:p>
            <a:endParaRPr lang="uk-UA" dirty="0"/>
          </a:p>
        </p:txBody>
      </p:sp>
      <p:sp>
        <p:nvSpPr>
          <p:cNvPr id="6" name="Стрілка: вправо 5">
            <a:extLst>
              <a:ext uri="{FF2B5EF4-FFF2-40B4-BE49-F238E27FC236}">
                <a16:creationId xmlns:a16="http://schemas.microsoft.com/office/drawing/2014/main" xmlns="" id="{3D121F47-1F9A-47B8-A10C-5D5E12E74167}"/>
              </a:ext>
            </a:extLst>
          </p:cNvPr>
          <p:cNvSpPr/>
          <p:nvPr/>
        </p:nvSpPr>
        <p:spPr>
          <a:xfrm rot="19679884">
            <a:off x="4872802" y="4207108"/>
            <a:ext cx="104677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4393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xmlns="" id="{A54B22C8-2B06-4D18-994C-A12864AA3C2A}"/>
              </a:ext>
            </a:extLst>
          </p:cNvPr>
          <p:cNvSpPr/>
          <p:nvPr/>
        </p:nvSpPr>
        <p:spPr>
          <a:xfrm>
            <a:off x="-1" y="3256384"/>
            <a:ext cx="5533053" cy="22580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виконання Програми «Чисте село» </a:t>
            </a:r>
            <a:r>
              <a:rPr lang="uk-UA"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Фонтанської</a:t>
            </a:r>
            <a:r>
              <a:rPr lang="uk-UA"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сільської ради на 2021 рік по КТПКВКМБ 0116014 </a:t>
            </a:r>
            <a:r>
              <a:rPr lang="uk-UA" sz="12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«Забезпечення збору та вивезення сміття і відходів»</a:t>
            </a:r>
            <a:r>
              <a:rPr lang="uk-UA"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2021 році використано коштів в сумі 1177,02 тис. грн. В ході реалізації програми було ліквідовано 1950 м. куб. сміття на стихійних сміттєзвалищах, що знаходились на території </a:t>
            </a:r>
            <a:r>
              <a:rPr lang="uk-UA"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Фонтанської</a:t>
            </a:r>
            <a:r>
              <a:rPr lang="uk-UA"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громади.</a:t>
            </a:r>
            <a:endParaRPr lang="uk-U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38100" algn="just"/>
            <a:r>
              <a:rPr lang="uk-UA" sz="1800" dirty="0">
                <a:effectLst/>
                <a:latin typeface="Times New Roman" panose="02020603050405020304" pitchFamily="18" charset="0"/>
                <a:ea typeface="Times New Roman" panose="02020603050405020304" pitchFamily="18" charset="0"/>
              </a:rPr>
              <a:t> </a:t>
            </a:r>
          </a:p>
        </p:txBody>
      </p:sp>
      <p:sp>
        <p:nvSpPr>
          <p:cNvPr id="5" name="Прямокутник: округлені кути 4">
            <a:extLst>
              <a:ext uri="{FF2B5EF4-FFF2-40B4-BE49-F238E27FC236}">
                <a16:creationId xmlns:a16="http://schemas.microsoft.com/office/drawing/2014/main" xmlns="" id="{F142D389-109E-4DF0-9632-ADBB53D27473}"/>
              </a:ext>
            </a:extLst>
          </p:cNvPr>
          <p:cNvSpPr/>
          <p:nvPr/>
        </p:nvSpPr>
        <p:spPr>
          <a:xfrm>
            <a:off x="7352523" y="363893"/>
            <a:ext cx="4161453" cy="22113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effectLst/>
                <a:latin typeface="Times New Roman" panose="02020603050405020304" pitchFamily="18" charset="0"/>
                <a:ea typeface="Times New Roman" panose="02020603050405020304" pitchFamily="18" charset="0"/>
              </a:rPr>
              <a:t>По </a:t>
            </a:r>
            <a:r>
              <a:rPr lang="uk-UA" sz="1200" dirty="0">
                <a:solidFill>
                  <a:schemeClr val="tx1"/>
                </a:solidFill>
                <a:effectLst/>
                <a:latin typeface="Times New Roman" panose="02020603050405020304" pitchFamily="18" charset="0"/>
                <a:ea typeface="Times New Roman" panose="02020603050405020304" pitchFamily="18" charset="0"/>
              </a:rPr>
              <a:t>галузі </a:t>
            </a:r>
            <a:r>
              <a:rPr lang="uk-UA" sz="1200" b="1" i="1" dirty="0">
                <a:solidFill>
                  <a:schemeClr val="tx1"/>
                </a:solidFill>
                <a:effectLst/>
                <a:latin typeface="Times New Roman" panose="02020603050405020304" pitchFamily="18" charset="0"/>
                <a:ea typeface="Times New Roman" panose="02020603050405020304" pitchFamily="18" charset="0"/>
              </a:rPr>
              <a:t>«</a:t>
            </a:r>
            <a:r>
              <a:rPr lang="uk-UA" sz="1200" b="1" i="1" dirty="0" err="1">
                <a:solidFill>
                  <a:schemeClr val="tx1"/>
                </a:solidFill>
                <a:effectLst/>
                <a:latin typeface="Times New Roman" panose="02020603050405020304" pitchFamily="18" charset="0"/>
                <a:ea typeface="Times New Roman" panose="02020603050405020304" pitchFamily="18" charset="0"/>
              </a:rPr>
              <a:t>Кульутра</a:t>
            </a:r>
            <a:r>
              <a:rPr lang="uk-UA" sz="1200" b="1" i="1" dirty="0">
                <a:solidFill>
                  <a:schemeClr val="tx1"/>
                </a:solidFill>
                <a:effectLst/>
                <a:latin typeface="Times New Roman" panose="02020603050405020304" pitchFamily="18" charset="0"/>
                <a:ea typeface="Times New Roman" panose="02020603050405020304" pitchFamily="18" charset="0"/>
              </a:rPr>
              <a:t> і мистецтво»</a:t>
            </a:r>
            <a:r>
              <a:rPr lang="uk-UA" sz="1200" dirty="0">
                <a:solidFill>
                  <a:schemeClr val="tx1"/>
                </a:solidFill>
                <a:effectLst/>
                <a:latin typeface="Times New Roman" panose="02020603050405020304" pitchFamily="18" charset="0"/>
                <a:ea typeface="Times New Roman" panose="02020603050405020304" pitchFamily="18" charset="0"/>
              </a:rPr>
              <a:t> </a:t>
            </a:r>
            <a:r>
              <a:rPr lang="ru-RU" sz="1200" dirty="0">
                <a:solidFill>
                  <a:schemeClr val="tx1"/>
                </a:solidFill>
                <a:effectLst/>
                <a:latin typeface="Times New Roman" panose="02020603050405020304" pitchFamily="18" charset="0"/>
                <a:ea typeface="Times New Roman" panose="02020603050405020304" pitchFamily="18" charset="0"/>
              </a:rPr>
              <a:t>за 202</a:t>
            </a:r>
            <a:r>
              <a:rPr lang="uk-UA" sz="1200" dirty="0">
                <a:solidFill>
                  <a:schemeClr val="tx1"/>
                </a:solidFill>
                <a:effectLst/>
                <a:latin typeface="Times New Roman" panose="02020603050405020304" pitchFamily="18" charset="0"/>
                <a:ea typeface="Times New Roman" panose="02020603050405020304" pitchFamily="18" charset="0"/>
              </a:rPr>
              <a:t>1</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рік</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видатки</a:t>
            </a:r>
            <a:r>
              <a:rPr lang="ru-RU" sz="1200" dirty="0">
                <a:solidFill>
                  <a:schemeClr val="tx1"/>
                </a:solidFill>
                <a:effectLst/>
                <a:latin typeface="Times New Roman" panose="02020603050405020304" pitchFamily="18" charset="0"/>
                <a:ea typeface="Times New Roman" panose="02020603050405020304" pitchFamily="18" charset="0"/>
              </a:rPr>
              <a:t> по </a:t>
            </a:r>
            <a:r>
              <a:rPr lang="uk-UA" sz="1200" dirty="0">
                <a:solidFill>
                  <a:schemeClr val="tx1"/>
                </a:solidFill>
                <a:effectLst/>
                <a:latin typeface="Times New Roman" panose="02020603050405020304" pitchFamily="18" charset="0"/>
                <a:ea typeface="Times New Roman" panose="02020603050405020304" pitchFamily="18" charset="0"/>
              </a:rPr>
              <a:t>спеціальному</a:t>
            </a:r>
            <a:r>
              <a:rPr lang="ru-RU" sz="1200" dirty="0">
                <a:solidFill>
                  <a:schemeClr val="tx1"/>
                </a:solidFill>
                <a:effectLst/>
                <a:latin typeface="Times New Roman" panose="02020603050405020304" pitchFamily="18" charset="0"/>
                <a:ea typeface="Times New Roman" panose="02020603050405020304" pitchFamily="18" charset="0"/>
              </a:rPr>
              <a:t> фонду </a:t>
            </a:r>
            <a:r>
              <a:rPr lang="ru-RU" sz="1200" dirty="0" err="1">
                <a:solidFill>
                  <a:schemeClr val="tx1"/>
                </a:solidFill>
                <a:effectLst/>
                <a:latin typeface="Times New Roman" panose="02020603050405020304" pitchFamily="18" charset="0"/>
                <a:ea typeface="Times New Roman" panose="02020603050405020304" pitchFamily="18" charset="0"/>
              </a:rPr>
              <a:t>виконано</a:t>
            </a:r>
            <a:r>
              <a:rPr lang="ru-RU" sz="1200" dirty="0">
                <a:solidFill>
                  <a:schemeClr val="tx1"/>
                </a:solidFill>
                <a:effectLst/>
                <a:latin typeface="Times New Roman" panose="02020603050405020304" pitchFamily="18" charset="0"/>
                <a:ea typeface="Times New Roman" panose="02020603050405020304" pitchFamily="18" charset="0"/>
              </a:rPr>
              <a:t> в </a:t>
            </a:r>
            <a:r>
              <a:rPr lang="ru-RU" sz="1200" dirty="0" err="1">
                <a:solidFill>
                  <a:schemeClr val="tx1"/>
                </a:solidFill>
                <a:effectLst/>
                <a:latin typeface="Times New Roman" panose="02020603050405020304" pitchFamily="18" charset="0"/>
                <a:ea typeface="Times New Roman" panose="02020603050405020304" pitchFamily="18" charset="0"/>
              </a:rPr>
              <a:t>сумі</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111,339 </a:t>
            </a:r>
            <a:r>
              <a:rPr lang="ru-RU" sz="1200" dirty="0">
                <a:solidFill>
                  <a:schemeClr val="tx1"/>
                </a:solidFill>
                <a:effectLst/>
                <a:latin typeface="Times New Roman" panose="02020603050405020304" pitchFamily="18" charset="0"/>
                <a:ea typeface="Times New Roman" panose="02020603050405020304" pitchFamily="18" charset="0"/>
              </a:rPr>
              <a:t> тис. </a:t>
            </a:r>
            <a:r>
              <a:rPr lang="ru-RU" sz="1200" dirty="0" err="1">
                <a:solidFill>
                  <a:schemeClr val="tx1"/>
                </a:solidFill>
                <a:effectLst/>
                <a:latin typeface="Times New Roman" panose="02020603050405020304" pitchFamily="18" charset="0"/>
                <a:ea typeface="Times New Roman" panose="02020603050405020304" pitchFamily="18" charset="0"/>
              </a:rPr>
              <a:t>грн</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або</a:t>
            </a:r>
            <a:r>
              <a:rPr lang="ru-RU" sz="1200" dirty="0">
                <a:solidFill>
                  <a:schemeClr val="tx1"/>
                </a:solidFill>
                <a:effectLst/>
                <a:latin typeface="Times New Roman" panose="02020603050405020304" pitchFamily="18" charset="0"/>
                <a:ea typeface="Times New Roman" panose="02020603050405020304" pitchFamily="18" charset="0"/>
              </a:rPr>
              <a:t> на </a:t>
            </a:r>
            <a:r>
              <a:rPr lang="uk-UA" sz="1200" dirty="0">
                <a:solidFill>
                  <a:schemeClr val="tx1"/>
                </a:solidFill>
                <a:effectLst/>
                <a:latin typeface="Times New Roman" panose="02020603050405020304" pitchFamily="18" charset="0"/>
                <a:ea typeface="Times New Roman" panose="02020603050405020304" pitchFamily="18" charset="0"/>
              </a:rPr>
              <a:t>97,2</a:t>
            </a:r>
            <a:r>
              <a:rPr lang="ru-RU" sz="1200" dirty="0">
                <a:solidFill>
                  <a:schemeClr val="tx1"/>
                </a:solidFill>
                <a:effectLst/>
                <a:latin typeface="Times New Roman" panose="02020603050405020304" pitchFamily="18" charset="0"/>
                <a:ea typeface="Times New Roman" panose="02020603050405020304" pitchFamily="18" charset="0"/>
              </a:rPr>
              <a:t> % до </a:t>
            </a:r>
            <a:r>
              <a:rPr lang="ru-RU" sz="1200" dirty="0" err="1">
                <a:solidFill>
                  <a:schemeClr val="tx1"/>
                </a:solidFill>
                <a:effectLst/>
                <a:latin typeface="Times New Roman" panose="02020603050405020304" pitchFamily="18" charset="0"/>
                <a:ea typeface="Times New Roman" panose="02020603050405020304" pitchFamily="18" charset="0"/>
              </a:rPr>
              <a:t>уточненого</a:t>
            </a:r>
            <a:r>
              <a:rPr lang="ru-RU" sz="1200" dirty="0">
                <a:solidFill>
                  <a:schemeClr val="tx1"/>
                </a:solidFill>
                <a:effectLst/>
                <a:latin typeface="Times New Roman" panose="02020603050405020304" pitchFamily="18" charset="0"/>
                <a:ea typeface="Times New Roman" panose="02020603050405020304" pitchFamily="18" charset="0"/>
              </a:rPr>
              <a:t> плану на </a:t>
            </a:r>
            <a:r>
              <a:rPr lang="ru-RU" sz="1200" dirty="0" err="1">
                <a:solidFill>
                  <a:schemeClr val="tx1"/>
                </a:solidFill>
                <a:effectLst/>
                <a:latin typeface="Times New Roman" panose="02020603050405020304" pitchFamily="18" charset="0"/>
                <a:ea typeface="Times New Roman" panose="02020603050405020304" pitchFamily="18" charset="0"/>
              </a:rPr>
              <a:t>рік</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114,500</a:t>
            </a:r>
            <a:r>
              <a:rPr lang="ru-RU" sz="1200" dirty="0">
                <a:solidFill>
                  <a:schemeClr val="tx1"/>
                </a:solidFill>
                <a:effectLst/>
                <a:latin typeface="Times New Roman" panose="02020603050405020304" pitchFamily="18" charset="0"/>
                <a:ea typeface="Times New Roman" panose="02020603050405020304" pitchFamily="18" charset="0"/>
              </a:rPr>
              <a:t> тис. </a:t>
            </a:r>
            <a:r>
              <a:rPr lang="ru-RU" sz="1200" dirty="0" err="1">
                <a:solidFill>
                  <a:schemeClr val="tx1"/>
                </a:solidFill>
                <a:effectLst/>
                <a:latin typeface="Times New Roman" panose="02020603050405020304" pitchFamily="18" charset="0"/>
                <a:ea typeface="Times New Roman" panose="02020603050405020304" pitchFamily="18" charset="0"/>
              </a:rPr>
              <a:t>грн</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Кошти направлені </a:t>
            </a:r>
            <a:r>
              <a:rPr lang="uk-UA" sz="1200" dirty="0">
                <a:solidFill>
                  <a:schemeClr val="tx1"/>
                </a:solidFill>
                <a:effectLst/>
                <a:latin typeface="Times New Roman" panose="02020603050405020304" pitchFamily="18" charset="0"/>
                <a:ea typeface="Arial" panose="020B0604020202020204" pitchFamily="34" charset="0"/>
              </a:rPr>
              <a:t>на встановлення системи автоматичної пожежної сигналізації, системи оповіщення та управління евакуацією людей при пожежі у приміщенні КЗ" </a:t>
            </a:r>
            <a:r>
              <a:rPr lang="uk-UA" sz="1200" dirty="0" err="1">
                <a:solidFill>
                  <a:schemeClr val="tx1"/>
                </a:solidFill>
                <a:effectLst/>
                <a:latin typeface="Times New Roman" panose="02020603050405020304" pitchFamily="18" charset="0"/>
                <a:ea typeface="Arial" panose="020B0604020202020204" pitchFamily="34" charset="0"/>
              </a:rPr>
              <a:t>Фонтанський</a:t>
            </a:r>
            <a:r>
              <a:rPr lang="uk-UA" sz="1200" dirty="0">
                <a:solidFill>
                  <a:schemeClr val="tx1"/>
                </a:solidFill>
                <a:effectLst/>
                <a:latin typeface="Times New Roman" panose="02020603050405020304" pitchFamily="18" charset="0"/>
                <a:ea typeface="Arial" panose="020B0604020202020204" pitchFamily="34" charset="0"/>
              </a:rPr>
              <a:t> сільський будинок культури" </a:t>
            </a:r>
            <a:r>
              <a:rPr lang="uk-UA" sz="1200" dirty="0">
                <a:solidFill>
                  <a:schemeClr val="tx1"/>
                </a:solidFill>
                <a:effectLst/>
                <a:latin typeface="Times New Roman" panose="02020603050405020304" pitchFamily="18" charset="0"/>
                <a:ea typeface="Times New Roman" panose="02020603050405020304" pitchFamily="18" charset="0"/>
              </a:rPr>
              <a:t> відповідно до </a:t>
            </a:r>
            <a:r>
              <a:rPr lang="uk-UA" sz="1200" dirty="0">
                <a:solidFill>
                  <a:schemeClr val="tx1"/>
                </a:solidFill>
                <a:effectLst/>
                <a:latin typeface="Times New Roman" panose="02020603050405020304" pitchFamily="18" charset="0"/>
                <a:ea typeface="Calibri" panose="020F0502020204030204" pitchFamily="34" charset="0"/>
              </a:rPr>
              <a:t>Програми</a:t>
            </a:r>
            <a:r>
              <a:rPr lang="uk-UA" sz="1200" u="sng"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підтримки та розвитку КЗ «</a:t>
            </a:r>
            <a:r>
              <a:rPr lang="uk-UA" sz="1200" dirty="0" err="1">
                <a:solidFill>
                  <a:schemeClr val="tx1"/>
                </a:solidFill>
                <a:effectLst/>
                <a:latin typeface="Times New Roman" panose="02020603050405020304" pitchFamily="18" charset="0"/>
                <a:ea typeface="Times New Roman" panose="02020603050405020304" pitchFamily="18" charset="0"/>
              </a:rPr>
              <a:t>Фонтанський</a:t>
            </a:r>
            <a:r>
              <a:rPr lang="uk-UA" sz="1200" dirty="0">
                <a:solidFill>
                  <a:schemeClr val="tx1"/>
                </a:solidFill>
                <a:effectLst/>
                <a:latin typeface="Times New Roman" panose="02020603050405020304" pitchFamily="18" charset="0"/>
                <a:ea typeface="Times New Roman" panose="02020603050405020304" pitchFamily="18" charset="0"/>
              </a:rPr>
              <a:t> сільський будинок культури» </a:t>
            </a:r>
            <a:r>
              <a:rPr lang="uk-UA" sz="1200" dirty="0" err="1">
                <a:solidFill>
                  <a:schemeClr val="tx1"/>
                </a:solidFill>
                <a:effectLst/>
                <a:latin typeface="Times New Roman" panose="02020603050405020304" pitchFamily="18" charset="0"/>
                <a:ea typeface="Calibri" panose="020F0502020204030204" pitchFamily="34" charset="0"/>
              </a:rPr>
              <a:t>Фонтанської</a:t>
            </a:r>
            <a:r>
              <a:rPr lang="uk-UA" sz="1200" dirty="0">
                <a:solidFill>
                  <a:schemeClr val="tx1"/>
                </a:solidFill>
                <a:effectLst/>
                <a:latin typeface="Times New Roman" panose="02020603050405020304" pitchFamily="18" charset="0"/>
                <a:ea typeface="Calibri" panose="020F0502020204030204" pitchFamily="34" charset="0"/>
              </a:rPr>
              <a:t> сільської ради Одеського району Одеської області   на 2021 рік.</a:t>
            </a:r>
            <a:r>
              <a:rPr lang="uk-UA" sz="1200" dirty="0">
                <a:solidFill>
                  <a:schemeClr val="tx1"/>
                </a:solidFill>
                <a:effectLst/>
                <a:latin typeface="Times New Roman" panose="02020603050405020304" pitchFamily="18" charset="0"/>
                <a:ea typeface="Times New Roman" panose="02020603050405020304" pitchFamily="18" charset="0"/>
              </a:rPr>
              <a:t>  </a:t>
            </a:r>
          </a:p>
        </p:txBody>
      </p:sp>
      <p:sp>
        <p:nvSpPr>
          <p:cNvPr id="7" name="Прямокутник: округлені кути 6">
            <a:extLst>
              <a:ext uri="{FF2B5EF4-FFF2-40B4-BE49-F238E27FC236}">
                <a16:creationId xmlns:a16="http://schemas.microsoft.com/office/drawing/2014/main" xmlns="" id="{4C77DCF0-B950-4783-9D3F-B6B4AEB5B931}"/>
              </a:ext>
            </a:extLst>
          </p:cNvPr>
          <p:cNvSpPr/>
          <p:nvPr/>
        </p:nvSpPr>
        <p:spPr>
          <a:xfrm>
            <a:off x="548035" y="363892"/>
            <a:ext cx="2764971" cy="2108719"/>
          </a:xfrm>
          <a:prstGeom prst="roundRect">
            <a:avLst/>
          </a:prstGeom>
          <a:no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tabLst>
                <a:tab pos="2637155" algn="ctr"/>
                <a:tab pos="5274310" algn="r"/>
              </a:tabLst>
            </a:pPr>
            <a:r>
              <a:rPr lang="uk-UA" sz="1200" dirty="0">
                <a:solidFill>
                  <a:schemeClr val="tx1"/>
                </a:solidFill>
                <a:effectLst/>
                <a:latin typeface="Times New Roman" panose="02020603050405020304" pitchFamily="18" charset="0"/>
                <a:ea typeface="Times New Roman" panose="02020603050405020304" pitchFamily="18" charset="0"/>
              </a:rPr>
              <a:t>На виконання Програми </a:t>
            </a:r>
            <a:r>
              <a:rPr lang="uk-UA" sz="1200" i="1" u="sng" dirty="0">
                <a:solidFill>
                  <a:schemeClr val="tx1"/>
                </a:solidFill>
                <a:effectLst/>
                <a:latin typeface="Times New Roman" panose="02020603050405020304" pitchFamily="18" charset="0"/>
                <a:ea typeface="Times New Roman" panose="02020603050405020304" pitchFamily="18" charset="0"/>
              </a:rPr>
              <a:t>«Милосердя в дії» </a:t>
            </a:r>
            <a:r>
              <a:rPr lang="uk-UA" sz="1200" dirty="0" err="1">
                <a:solidFill>
                  <a:schemeClr val="tx1"/>
                </a:solidFill>
                <a:effectLst/>
                <a:latin typeface="Times New Roman" panose="02020603050405020304" pitchFamily="18" charset="0"/>
                <a:ea typeface="Times New Roman" panose="02020603050405020304" pitchFamily="18" charset="0"/>
              </a:rPr>
              <a:t>Фонтанської</a:t>
            </a:r>
            <a:r>
              <a:rPr lang="uk-UA" sz="1200" dirty="0">
                <a:solidFill>
                  <a:schemeClr val="tx1"/>
                </a:solidFill>
                <a:effectLst/>
                <a:latin typeface="Times New Roman" panose="02020603050405020304" pitchFamily="18" charset="0"/>
                <a:ea typeface="Times New Roman" panose="02020603050405020304" pitchFamily="18" charset="0"/>
              </a:rPr>
              <a:t> сільської ради Одеського району Одеської області на 2021 рік  заплановані видатки становили 5600,000 тис. грн. Відповідно по даній програмі було здійснено 2323 виплат на суму 4112,520 тис. грн, що склало 73,4 % від річного плану. </a:t>
            </a:r>
            <a:endParaRPr lang="uk-UA" sz="1800" dirty="0">
              <a:solidFill>
                <a:schemeClr val="tx1"/>
              </a:solidFill>
              <a:effectLst/>
              <a:latin typeface="Times New Roman" panose="02020603050405020304" pitchFamily="18" charset="0"/>
              <a:ea typeface="Times New Roman" panose="02020603050405020304" pitchFamily="18" charset="0"/>
            </a:endParaRPr>
          </a:p>
        </p:txBody>
      </p:sp>
      <p:pic>
        <p:nvPicPr>
          <p:cNvPr id="9" name="Рисунок 8">
            <a:extLst>
              <a:ext uri="{FF2B5EF4-FFF2-40B4-BE49-F238E27FC236}">
                <a16:creationId xmlns:a16="http://schemas.microsoft.com/office/drawing/2014/main" xmlns="" id="{BEB2E3D5-816A-41C6-9E3B-F0293CEFB591}"/>
              </a:ext>
            </a:extLst>
          </p:cNvPr>
          <p:cNvPicPr>
            <a:picLocks noChangeAspect="1"/>
          </p:cNvPicPr>
          <p:nvPr/>
        </p:nvPicPr>
        <p:blipFill>
          <a:blip r:embed="rId2"/>
          <a:stretch>
            <a:fillRect/>
          </a:stretch>
        </p:blipFill>
        <p:spPr>
          <a:xfrm>
            <a:off x="4176170" y="363892"/>
            <a:ext cx="2313189" cy="2108719"/>
          </a:xfrm>
          <a:prstGeom prst="rect">
            <a:avLst/>
          </a:prstGeom>
        </p:spPr>
      </p:pic>
      <p:pic>
        <p:nvPicPr>
          <p:cNvPr id="13" name="Рисунок 12">
            <a:extLst>
              <a:ext uri="{FF2B5EF4-FFF2-40B4-BE49-F238E27FC236}">
                <a16:creationId xmlns:a16="http://schemas.microsoft.com/office/drawing/2014/main" xmlns="" id="{3CEE4202-2561-4913-860D-6C4FDCB61C4D}"/>
              </a:ext>
            </a:extLst>
          </p:cNvPr>
          <p:cNvPicPr>
            <a:picLocks noChangeAspect="1"/>
          </p:cNvPicPr>
          <p:nvPr/>
        </p:nvPicPr>
        <p:blipFill>
          <a:blip r:embed="rId3"/>
          <a:stretch>
            <a:fillRect/>
          </a:stretch>
        </p:blipFill>
        <p:spPr>
          <a:xfrm>
            <a:off x="6096000" y="2838887"/>
            <a:ext cx="4664619" cy="3093001"/>
          </a:xfrm>
          <a:prstGeom prst="rect">
            <a:avLst/>
          </a:prstGeom>
        </p:spPr>
      </p:pic>
    </p:spTree>
    <p:extLst>
      <p:ext uri="{BB962C8B-B14F-4D97-AF65-F5344CB8AC3E}">
        <p14:creationId xmlns:p14="http://schemas.microsoft.com/office/powerpoint/2010/main" val="172825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extLst>
              <a:ext uri="{FF2B5EF4-FFF2-40B4-BE49-F238E27FC236}">
                <a16:creationId xmlns:a16="http://schemas.microsoft.com/office/drawing/2014/main" xmlns="" id="{14688565-1475-4239-A4BC-D2FD020BE6B7}"/>
              </a:ext>
            </a:extLst>
          </p:cNvPr>
          <p:cNvSpPr/>
          <p:nvPr/>
        </p:nvSpPr>
        <p:spPr>
          <a:xfrm>
            <a:off x="323462" y="3163078"/>
            <a:ext cx="6534538" cy="25099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37155" algn="ctr"/>
                <a:tab pos="5274310" algn="r"/>
              </a:tabLst>
            </a:pPr>
            <a:r>
              <a:rPr lang="uk-UA" sz="1400" dirty="0">
                <a:solidFill>
                  <a:schemeClr val="tx1"/>
                </a:solidFill>
                <a:effectLst/>
                <a:latin typeface="Times New Roman" panose="02020603050405020304" pitchFamily="18" charset="0"/>
                <a:ea typeface="Times New Roman" panose="02020603050405020304" pitchFamily="18" charset="0"/>
              </a:rPr>
              <a:t>В 2021 році для </a:t>
            </a:r>
            <a:r>
              <a:rPr lang="uk-UA" sz="1400" b="1" i="1" dirty="0">
                <a:solidFill>
                  <a:schemeClr val="tx1"/>
                </a:solidFill>
                <a:effectLst/>
                <a:latin typeface="Times New Roman" panose="02020603050405020304" pitchFamily="18" charset="0"/>
                <a:ea typeface="Times New Roman" panose="02020603050405020304" pitchFamily="18" charset="0"/>
              </a:rPr>
              <a:t>з</a:t>
            </a:r>
            <a:r>
              <a:rPr lang="ru-RU" sz="1400" b="1" i="1" dirty="0" err="1">
                <a:solidFill>
                  <a:schemeClr val="tx1"/>
                </a:solidFill>
                <a:effectLst/>
                <a:latin typeface="Times New Roman" panose="02020603050405020304" pitchFamily="18" charset="0"/>
                <a:ea typeface="Times New Roman" panose="02020603050405020304" pitchFamily="18" charset="0"/>
              </a:rPr>
              <a:t>абезпечення</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b="1" i="1" dirty="0" err="1">
                <a:solidFill>
                  <a:schemeClr val="tx1"/>
                </a:solidFill>
                <a:effectLst/>
                <a:latin typeface="Times New Roman" panose="02020603050405020304" pitchFamily="18" charset="0"/>
                <a:ea typeface="Times New Roman" panose="02020603050405020304" pitchFamily="18" charset="0"/>
              </a:rPr>
              <a:t>діяльності</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b="1" i="1" dirty="0" err="1">
                <a:solidFill>
                  <a:schemeClr val="tx1"/>
                </a:solidFill>
                <a:effectLst/>
                <a:latin typeface="Times New Roman" panose="02020603050405020304" pitchFamily="18" charset="0"/>
                <a:ea typeface="Times New Roman" panose="02020603050405020304" pitchFamily="18" charset="0"/>
              </a:rPr>
              <a:t>водопровідно-каналізаційного</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b="1" i="1" dirty="0" err="1">
                <a:solidFill>
                  <a:schemeClr val="tx1"/>
                </a:solidFill>
                <a:effectLst/>
                <a:latin typeface="Times New Roman" panose="02020603050405020304" pitchFamily="18" charset="0"/>
                <a:ea typeface="Times New Roman" panose="02020603050405020304" pitchFamily="18" charset="0"/>
              </a:rPr>
              <a:t>господарства</a:t>
            </a:r>
            <a:r>
              <a:rPr lang="ru-RU" sz="1400" b="1" i="1" dirty="0">
                <a:solidFill>
                  <a:schemeClr val="tx1"/>
                </a:solidFill>
                <a:effectLst/>
                <a:latin typeface="Times New Roman" panose="02020603050405020304" pitchFamily="18" charset="0"/>
                <a:ea typeface="Times New Roman" panose="02020603050405020304" pitchFamily="18" charset="0"/>
              </a:rPr>
              <a:t> </a:t>
            </a:r>
            <a:r>
              <a:rPr lang="ru-RU" sz="1400" dirty="0" err="1">
                <a:solidFill>
                  <a:schemeClr val="tx1"/>
                </a:solidFill>
                <a:effectLst/>
                <a:latin typeface="Times New Roman" panose="02020603050405020304" pitchFamily="18" charset="0"/>
                <a:ea typeface="Times New Roman" panose="02020603050405020304" pitchFamily="18" charset="0"/>
              </a:rPr>
              <a:t>видатки</a:t>
            </a:r>
            <a:r>
              <a:rPr lang="ru-RU" sz="1400" dirty="0">
                <a:solidFill>
                  <a:schemeClr val="tx1"/>
                </a:solidFill>
                <a:effectLst/>
                <a:latin typeface="Times New Roman" panose="02020603050405020304" pitchFamily="18" charset="0"/>
                <a:ea typeface="Times New Roman" panose="02020603050405020304" pitchFamily="18" charset="0"/>
              </a:rPr>
              <a:t> по </a:t>
            </a:r>
            <a:r>
              <a:rPr lang="ru-RU" sz="1400" dirty="0" err="1">
                <a:solidFill>
                  <a:schemeClr val="tx1"/>
                </a:solidFill>
                <a:effectLst/>
                <a:latin typeface="Times New Roman" panose="02020603050405020304" pitchFamily="18" charset="0"/>
                <a:ea typeface="Times New Roman" panose="02020603050405020304" pitchFamily="18" charset="0"/>
              </a:rPr>
              <a:t>загальному</a:t>
            </a:r>
            <a:r>
              <a:rPr lang="ru-RU" sz="1400" dirty="0">
                <a:solidFill>
                  <a:schemeClr val="tx1"/>
                </a:solidFill>
                <a:effectLst/>
                <a:latin typeface="Times New Roman" panose="02020603050405020304" pitchFamily="18" charset="0"/>
                <a:ea typeface="Times New Roman" panose="02020603050405020304" pitchFamily="18" charset="0"/>
              </a:rPr>
              <a:t> фонду </a:t>
            </a:r>
            <a:r>
              <a:rPr lang="ru-RU" sz="1400" dirty="0" err="1">
                <a:solidFill>
                  <a:schemeClr val="tx1"/>
                </a:solidFill>
                <a:effectLst/>
                <a:latin typeface="Times New Roman" panose="02020603050405020304" pitchFamily="18" charset="0"/>
                <a:ea typeface="Times New Roman" panose="02020603050405020304" pitchFamily="18" charset="0"/>
              </a:rPr>
              <a:t>виконано</a:t>
            </a:r>
            <a:r>
              <a:rPr lang="ru-RU" sz="1400" dirty="0">
                <a:solidFill>
                  <a:schemeClr val="tx1"/>
                </a:solidFill>
                <a:effectLst/>
                <a:latin typeface="Times New Roman" panose="02020603050405020304" pitchFamily="18" charset="0"/>
                <a:ea typeface="Times New Roman" panose="02020603050405020304" pitchFamily="18" charset="0"/>
              </a:rPr>
              <a:t> в </a:t>
            </a:r>
            <a:r>
              <a:rPr lang="ru-RU" sz="1400" dirty="0" err="1">
                <a:solidFill>
                  <a:schemeClr val="tx1"/>
                </a:solidFill>
                <a:effectLst/>
                <a:latin typeface="Times New Roman" panose="02020603050405020304" pitchFamily="18" charset="0"/>
                <a:ea typeface="Times New Roman" panose="02020603050405020304" pitchFamily="18" charset="0"/>
              </a:rPr>
              <a:t>сумі</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49,520</a:t>
            </a:r>
            <a:r>
              <a:rPr lang="ru-RU" sz="1400" dirty="0">
                <a:solidFill>
                  <a:schemeClr val="tx1"/>
                </a:solidFill>
                <a:effectLst/>
                <a:latin typeface="Times New Roman" panose="02020603050405020304" pitchFamily="18" charset="0"/>
                <a:ea typeface="Times New Roman" panose="02020603050405020304" pitchFamily="18" charset="0"/>
              </a:rPr>
              <a:t> тис. </a:t>
            </a:r>
            <a:r>
              <a:rPr lang="ru-RU" sz="1400" dirty="0" err="1">
                <a:solidFill>
                  <a:schemeClr val="tx1"/>
                </a:solidFill>
                <a:effectLst/>
                <a:latin typeface="Times New Roman" panose="02020603050405020304" pitchFamily="18" charset="0"/>
                <a:ea typeface="Times New Roman" panose="02020603050405020304" pitchFamily="18" charset="0"/>
              </a:rPr>
              <a:t>грн</a:t>
            </a:r>
            <a:r>
              <a:rPr lang="ru-RU" sz="1400" dirty="0">
                <a:solidFill>
                  <a:schemeClr val="tx1"/>
                </a:solidFill>
                <a:effectLst/>
                <a:latin typeface="Times New Roman" panose="02020603050405020304" pitchFamily="18" charset="0"/>
                <a:ea typeface="Times New Roman" panose="02020603050405020304" pitchFamily="18" charset="0"/>
              </a:rPr>
              <a:t>, </a:t>
            </a:r>
            <a:r>
              <a:rPr lang="ru-RU" sz="1400" dirty="0" err="1">
                <a:solidFill>
                  <a:schemeClr val="tx1"/>
                </a:solidFill>
                <a:effectLst/>
                <a:latin typeface="Times New Roman" panose="02020603050405020304" pitchFamily="18" charset="0"/>
                <a:ea typeface="Times New Roman" panose="02020603050405020304" pitchFamily="18" charset="0"/>
              </a:rPr>
              <a:t>або</a:t>
            </a:r>
            <a:r>
              <a:rPr lang="ru-RU" sz="1400" dirty="0">
                <a:solidFill>
                  <a:schemeClr val="tx1"/>
                </a:solidFill>
                <a:effectLst/>
                <a:latin typeface="Times New Roman" panose="02020603050405020304" pitchFamily="18" charset="0"/>
                <a:ea typeface="Times New Roman" panose="02020603050405020304" pitchFamily="18" charset="0"/>
              </a:rPr>
              <a:t> на </a:t>
            </a:r>
            <a:r>
              <a:rPr lang="uk-UA" sz="1400" dirty="0">
                <a:solidFill>
                  <a:schemeClr val="tx1"/>
                </a:solidFill>
                <a:effectLst/>
                <a:latin typeface="Times New Roman" panose="02020603050405020304" pitchFamily="18" charset="0"/>
                <a:ea typeface="Times New Roman" panose="02020603050405020304" pitchFamily="18" charset="0"/>
              </a:rPr>
              <a:t>99,0</a:t>
            </a:r>
            <a:r>
              <a:rPr lang="ru-RU" sz="1400" dirty="0">
                <a:solidFill>
                  <a:schemeClr val="tx1"/>
                </a:solidFill>
                <a:effectLst/>
                <a:latin typeface="Times New Roman" panose="02020603050405020304" pitchFamily="18" charset="0"/>
                <a:ea typeface="Times New Roman" panose="02020603050405020304" pitchFamily="18" charset="0"/>
              </a:rPr>
              <a:t> % до </a:t>
            </a:r>
            <a:r>
              <a:rPr lang="ru-RU" sz="1400" dirty="0" err="1">
                <a:solidFill>
                  <a:schemeClr val="tx1"/>
                </a:solidFill>
                <a:effectLst/>
                <a:latin typeface="Times New Roman" panose="02020603050405020304" pitchFamily="18" charset="0"/>
                <a:ea typeface="Times New Roman" panose="02020603050405020304" pitchFamily="18" charset="0"/>
              </a:rPr>
              <a:t>уточненого</a:t>
            </a:r>
            <a:r>
              <a:rPr lang="ru-RU" sz="1400" dirty="0">
                <a:solidFill>
                  <a:schemeClr val="tx1"/>
                </a:solidFill>
                <a:effectLst/>
                <a:latin typeface="Times New Roman" panose="02020603050405020304" pitchFamily="18" charset="0"/>
                <a:ea typeface="Times New Roman" panose="02020603050405020304" pitchFamily="18" charset="0"/>
              </a:rPr>
              <a:t> плану на </a:t>
            </a:r>
            <a:r>
              <a:rPr lang="ru-RU" sz="1400" dirty="0" err="1">
                <a:solidFill>
                  <a:schemeClr val="tx1"/>
                </a:solidFill>
                <a:effectLst/>
                <a:latin typeface="Times New Roman" panose="02020603050405020304" pitchFamily="18" charset="0"/>
                <a:ea typeface="Times New Roman" panose="02020603050405020304" pitchFamily="18" charset="0"/>
              </a:rPr>
              <a:t>рік</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50,000</a:t>
            </a:r>
            <a:r>
              <a:rPr lang="ru-RU" sz="1400" dirty="0">
                <a:solidFill>
                  <a:schemeClr val="tx1"/>
                </a:solidFill>
                <a:effectLst/>
                <a:latin typeface="Times New Roman" panose="02020603050405020304" pitchFamily="18" charset="0"/>
                <a:ea typeface="Times New Roman" panose="02020603050405020304" pitchFamily="18" charset="0"/>
              </a:rPr>
              <a:t> тис. </a:t>
            </a:r>
            <a:r>
              <a:rPr lang="ru-RU" sz="1400" dirty="0" err="1">
                <a:solidFill>
                  <a:schemeClr val="tx1"/>
                </a:solidFill>
                <a:effectLst/>
                <a:latin typeface="Times New Roman" panose="02020603050405020304" pitchFamily="18" charset="0"/>
                <a:ea typeface="Times New Roman" panose="02020603050405020304" pitchFamily="18" charset="0"/>
              </a:rPr>
              <a:t>грн</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err="1">
                <a:solidFill>
                  <a:schemeClr val="tx1"/>
                </a:solidFill>
                <a:effectLst/>
                <a:latin typeface="Times New Roman" panose="02020603050405020304" pitchFamily="18" charset="0"/>
                <a:ea typeface="Times New Roman" panose="02020603050405020304" pitchFamily="18" charset="0"/>
              </a:rPr>
              <a:t>Фонтанською</a:t>
            </a:r>
            <a:r>
              <a:rPr lang="uk-UA" sz="1400" dirty="0">
                <a:solidFill>
                  <a:schemeClr val="tx1"/>
                </a:solidFill>
                <a:effectLst/>
                <a:latin typeface="Times New Roman" panose="02020603050405020304" pitchFamily="18" charset="0"/>
                <a:ea typeface="Times New Roman" panose="02020603050405020304" pitchFamily="18" charset="0"/>
              </a:rPr>
              <a:t> сільською радою були проведені заходи по незалежній оцінці ринкової вартості мереж водопроводу та водовідведення в с. Світлому, с. Олександрівка та с. Нова </a:t>
            </a:r>
            <a:r>
              <a:rPr lang="uk-UA" sz="1400" dirty="0" err="1">
                <a:solidFill>
                  <a:schemeClr val="tx1"/>
                </a:solidFill>
                <a:effectLst/>
                <a:latin typeface="Times New Roman" panose="02020603050405020304" pitchFamily="18" charset="0"/>
                <a:ea typeface="Times New Roman" panose="02020603050405020304" pitchFamily="18" charset="0"/>
              </a:rPr>
              <a:t>Дофинівка</a:t>
            </a:r>
            <a:r>
              <a:rPr lang="uk-UA" sz="1400" dirty="0">
                <a:solidFill>
                  <a:schemeClr val="tx1"/>
                </a:solidFill>
                <a:effectLst/>
                <a:latin typeface="Times New Roman" panose="02020603050405020304" pitchFamily="18" charset="0"/>
                <a:ea typeface="Times New Roman" panose="02020603050405020304" pitchFamily="18" charset="0"/>
              </a:rPr>
              <a:t>, для подальшого взяття цих мереж на баланс.</a:t>
            </a:r>
          </a:p>
        </p:txBody>
      </p:sp>
      <p:sp>
        <p:nvSpPr>
          <p:cNvPr id="4" name="Овал 3">
            <a:extLst>
              <a:ext uri="{FF2B5EF4-FFF2-40B4-BE49-F238E27FC236}">
                <a16:creationId xmlns:a16="http://schemas.microsoft.com/office/drawing/2014/main" xmlns="" id="{A54B22C8-2B06-4D18-994C-A12864AA3C2A}"/>
              </a:ext>
            </a:extLst>
          </p:cNvPr>
          <p:cNvSpPr/>
          <p:nvPr/>
        </p:nvSpPr>
        <p:spPr>
          <a:xfrm>
            <a:off x="5131837" y="363893"/>
            <a:ext cx="6690049" cy="23326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 algn="just"/>
            <a:r>
              <a:rPr lang="uk-UA" sz="1400" dirty="0">
                <a:effectLst/>
                <a:latin typeface="Times New Roman" panose="02020603050405020304" pitchFamily="18" charset="0"/>
                <a:ea typeface="Times New Roman" panose="02020603050405020304" pitchFamily="18" charset="0"/>
              </a:rPr>
              <a:t> </a:t>
            </a:r>
          </a:p>
          <a:p>
            <a:pPr indent="38100" algn="just"/>
            <a:r>
              <a:rPr lang="uk-UA" sz="1400" dirty="0">
                <a:solidFill>
                  <a:schemeClr val="tx1"/>
                </a:solidFill>
                <a:effectLst/>
                <a:latin typeface="Times New Roman" panose="02020603050405020304" pitchFamily="18" charset="0"/>
                <a:ea typeface="Times New Roman" panose="02020603050405020304" pitchFamily="18" charset="0"/>
              </a:rPr>
              <a:t>Касові видатки на </a:t>
            </a:r>
            <a:r>
              <a:rPr lang="uk-UA" sz="1400" b="1" dirty="0">
                <a:solidFill>
                  <a:schemeClr val="tx1"/>
                </a:solidFill>
                <a:effectLst/>
                <a:latin typeface="Times New Roman" panose="02020603050405020304" pitchFamily="18" charset="0"/>
                <a:ea typeface="Times New Roman" panose="02020603050405020304" pitchFamily="18" charset="0"/>
              </a:rPr>
              <a:t>утримання апарату </a:t>
            </a:r>
            <a:r>
              <a:rPr lang="uk-UA" sz="1400" b="1" dirty="0" err="1">
                <a:solidFill>
                  <a:schemeClr val="tx1"/>
                </a:solidFill>
                <a:effectLst/>
                <a:latin typeface="Times New Roman" panose="02020603050405020304" pitchFamily="18" charset="0"/>
                <a:ea typeface="Times New Roman" panose="02020603050405020304" pitchFamily="18" charset="0"/>
              </a:rPr>
              <a:t>Фонтанської</a:t>
            </a:r>
            <a:r>
              <a:rPr lang="uk-UA" sz="1400" b="1" dirty="0">
                <a:solidFill>
                  <a:schemeClr val="tx1"/>
                </a:solidFill>
                <a:effectLst/>
                <a:latin typeface="Times New Roman" panose="02020603050405020304" pitchFamily="18" charset="0"/>
                <a:ea typeface="Times New Roman" panose="02020603050405020304" pitchFamily="18" charset="0"/>
              </a:rPr>
              <a:t> сільської ради</a:t>
            </a:r>
            <a:r>
              <a:rPr lang="uk-UA" sz="1400" dirty="0">
                <a:solidFill>
                  <a:schemeClr val="tx1"/>
                </a:solidFill>
                <a:effectLst/>
                <a:latin typeface="Times New Roman" panose="02020603050405020304" pitchFamily="18" charset="0"/>
                <a:ea typeface="Times New Roman" panose="02020603050405020304" pitchFamily="18" charset="0"/>
              </a:rPr>
              <a:t> в 2021 році по </a:t>
            </a:r>
            <a:r>
              <a:rPr lang="uk-UA" sz="1400" b="1" dirty="0">
                <a:solidFill>
                  <a:schemeClr val="tx1"/>
                </a:solidFill>
                <a:effectLst/>
                <a:latin typeface="Times New Roman" panose="02020603050405020304" pitchFamily="18" charset="0"/>
                <a:ea typeface="Times New Roman" panose="02020603050405020304" pitchFamily="18" charset="0"/>
              </a:rPr>
              <a:t>загальному фонду</a:t>
            </a:r>
            <a:r>
              <a:rPr lang="uk-UA" sz="1400" dirty="0">
                <a:solidFill>
                  <a:schemeClr val="tx1"/>
                </a:solidFill>
                <a:effectLst/>
                <a:latin typeface="Times New Roman" panose="02020603050405020304" pitchFamily="18" charset="0"/>
                <a:ea typeface="Times New Roman" panose="02020603050405020304" pitchFamily="18" charset="0"/>
              </a:rPr>
              <a:t> склали 50</a:t>
            </a:r>
            <a:r>
              <a:rPr lang="ru-RU" sz="1400" dirty="0">
                <a:solidFill>
                  <a:schemeClr val="tx1"/>
                </a:solidFill>
                <a:effectLst/>
                <a:latin typeface="Times New Roman" panose="02020603050405020304" pitchFamily="18" charset="0"/>
                <a:ea typeface="Times New Roman" panose="02020603050405020304" pitchFamily="18" charset="0"/>
              </a:rPr>
              <a:t> </a:t>
            </a:r>
            <a:r>
              <a:rPr lang="uk-UA" sz="1400" dirty="0">
                <a:solidFill>
                  <a:schemeClr val="tx1"/>
                </a:solidFill>
                <a:effectLst/>
                <a:latin typeface="Times New Roman" panose="02020603050405020304" pitchFamily="18" charset="0"/>
                <a:ea typeface="Times New Roman" panose="02020603050405020304" pitchFamily="18" charset="0"/>
              </a:rPr>
              <a:t>171,48 </a:t>
            </a:r>
            <a:r>
              <a:rPr lang="uk-UA" sz="1400" dirty="0" err="1">
                <a:solidFill>
                  <a:schemeClr val="tx1"/>
                </a:solidFill>
                <a:effectLst/>
                <a:latin typeface="Times New Roman" panose="02020603050405020304" pitchFamily="18" charset="0"/>
                <a:ea typeface="Times New Roman" panose="02020603050405020304" pitchFamily="18" charset="0"/>
              </a:rPr>
              <a:t>тис.грн</a:t>
            </a:r>
            <a:r>
              <a:rPr lang="uk-UA" sz="1400" dirty="0">
                <a:solidFill>
                  <a:schemeClr val="tx1"/>
                </a:solidFill>
                <a:effectLst/>
                <a:latin typeface="Times New Roman" panose="02020603050405020304" pitchFamily="18" charset="0"/>
                <a:ea typeface="Times New Roman" panose="02020603050405020304" pitchFamily="18" charset="0"/>
              </a:rPr>
              <a:t>., що є 97,7 % виконання уточненого плану асигнувань. По спеціальному фонду за 2021 рік було </a:t>
            </a:r>
            <a:r>
              <a:rPr lang="uk-UA" sz="1400" dirty="0" err="1">
                <a:solidFill>
                  <a:schemeClr val="tx1"/>
                </a:solidFill>
                <a:effectLst/>
                <a:latin typeface="Times New Roman" panose="02020603050405020304" pitchFamily="18" charset="0"/>
                <a:ea typeface="Times New Roman" panose="02020603050405020304" pitchFamily="18" charset="0"/>
              </a:rPr>
              <a:t>викорисано</a:t>
            </a:r>
            <a:r>
              <a:rPr lang="uk-UA" sz="1400" dirty="0">
                <a:solidFill>
                  <a:schemeClr val="tx1"/>
                </a:solidFill>
                <a:effectLst/>
                <a:latin typeface="Times New Roman" panose="02020603050405020304" pitchFamily="18" charset="0"/>
                <a:ea typeface="Times New Roman" panose="02020603050405020304" pitchFamily="18" charset="0"/>
              </a:rPr>
              <a:t> на придбання комп’ютерної техніки  кошти на загальну суму 341,99 </a:t>
            </a:r>
            <a:r>
              <a:rPr lang="uk-UA" sz="1400" dirty="0" err="1">
                <a:solidFill>
                  <a:schemeClr val="tx1"/>
                </a:solidFill>
                <a:effectLst/>
                <a:latin typeface="Times New Roman" panose="02020603050405020304" pitchFamily="18" charset="0"/>
                <a:ea typeface="Times New Roman" panose="02020603050405020304" pitchFamily="18" charset="0"/>
              </a:rPr>
              <a:t>тис.грн</a:t>
            </a:r>
            <a:r>
              <a:rPr lang="uk-UA" sz="1400" dirty="0">
                <a:solidFill>
                  <a:schemeClr val="tx1"/>
                </a:solidFill>
                <a:effectLst/>
                <a:latin typeface="Times New Roman" panose="02020603050405020304" pitchFamily="18" charset="0"/>
                <a:ea typeface="Times New Roman" panose="02020603050405020304" pitchFamily="18" charset="0"/>
              </a:rPr>
              <a:t>., що склало 48,9% виконання плану.</a:t>
            </a:r>
          </a:p>
          <a:p>
            <a:pPr indent="38100" algn="just"/>
            <a:endParaRPr lang="uk-UA" sz="1800" dirty="0">
              <a:effectLst/>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xmlns="" id="{28E63BEC-B869-4276-A4DC-0E08862E9842}"/>
              </a:ext>
            </a:extLst>
          </p:cNvPr>
          <p:cNvPicPr>
            <a:picLocks noChangeAspect="1"/>
          </p:cNvPicPr>
          <p:nvPr/>
        </p:nvPicPr>
        <p:blipFill>
          <a:blip r:embed="rId2"/>
          <a:stretch>
            <a:fillRect/>
          </a:stretch>
        </p:blipFill>
        <p:spPr>
          <a:xfrm>
            <a:off x="1732008" y="101655"/>
            <a:ext cx="1858723" cy="2594891"/>
          </a:xfrm>
          <a:prstGeom prst="rect">
            <a:avLst/>
          </a:prstGeom>
        </p:spPr>
      </p:pic>
      <p:pic>
        <p:nvPicPr>
          <p:cNvPr id="10" name="Рисунок 9">
            <a:extLst>
              <a:ext uri="{FF2B5EF4-FFF2-40B4-BE49-F238E27FC236}">
                <a16:creationId xmlns:a16="http://schemas.microsoft.com/office/drawing/2014/main" xmlns="" id="{F9E75780-3607-49C1-ADDB-C4D2C6C01CC9}"/>
              </a:ext>
            </a:extLst>
          </p:cNvPr>
          <p:cNvPicPr>
            <a:picLocks noChangeAspect="1"/>
          </p:cNvPicPr>
          <p:nvPr/>
        </p:nvPicPr>
        <p:blipFill>
          <a:blip r:embed="rId3"/>
          <a:stretch>
            <a:fillRect/>
          </a:stretch>
        </p:blipFill>
        <p:spPr>
          <a:xfrm>
            <a:off x="7625053" y="3368351"/>
            <a:ext cx="2881215" cy="1905000"/>
          </a:xfrm>
          <a:prstGeom prst="rect">
            <a:avLst/>
          </a:prstGeom>
        </p:spPr>
      </p:pic>
    </p:spTree>
    <p:extLst>
      <p:ext uri="{BB962C8B-B14F-4D97-AF65-F5344CB8AC3E}">
        <p14:creationId xmlns:p14="http://schemas.microsoft.com/office/powerpoint/2010/main" val="118225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extLst>
              <a:ext uri="{FF2B5EF4-FFF2-40B4-BE49-F238E27FC236}">
                <a16:creationId xmlns:a16="http://schemas.microsoft.com/office/drawing/2014/main" xmlns="" id="{14688565-1475-4239-A4BC-D2FD020BE6B7}"/>
              </a:ext>
            </a:extLst>
          </p:cNvPr>
          <p:cNvSpPr/>
          <p:nvPr/>
        </p:nvSpPr>
        <p:spPr>
          <a:xfrm>
            <a:off x="0" y="2971801"/>
            <a:ext cx="6242180" cy="1754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effectLst/>
                <a:latin typeface="Times New Roman" panose="02020603050405020304" pitchFamily="18" charset="0"/>
                <a:ea typeface="Times New Roman" panose="02020603050405020304" pitchFamily="18" charset="0"/>
              </a:rPr>
              <a:t>по </a:t>
            </a:r>
            <a:r>
              <a:rPr lang="ru-RU" sz="1200" b="1" dirty="0" err="1">
                <a:solidFill>
                  <a:schemeClr val="tx1"/>
                </a:solidFill>
                <a:effectLst/>
                <a:latin typeface="Times New Roman" panose="02020603050405020304" pitchFamily="18" charset="0"/>
                <a:ea typeface="Times New Roman" panose="02020603050405020304" pitchFamily="18" charset="0"/>
              </a:rPr>
              <a:t>загальному</a:t>
            </a:r>
            <a:r>
              <a:rPr lang="ru-RU" sz="1200" b="1" dirty="0">
                <a:solidFill>
                  <a:schemeClr val="tx1"/>
                </a:solidFill>
                <a:effectLst/>
                <a:latin typeface="Times New Roman" panose="02020603050405020304" pitchFamily="18" charset="0"/>
                <a:ea typeface="Times New Roman" panose="02020603050405020304" pitchFamily="18" charset="0"/>
              </a:rPr>
              <a:t> фонду</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виконано</a:t>
            </a:r>
            <a:r>
              <a:rPr lang="ru-RU" sz="1200" dirty="0">
                <a:solidFill>
                  <a:schemeClr val="tx1"/>
                </a:solidFill>
                <a:effectLst/>
                <a:latin typeface="Times New Roman" panose="02020603050405020304" pitchFamily="18" charset="0"/>
                <a:ea typeface="Times New Roman" panose="02020603050405020304" pitchFamily="18" charset="0"/>
              </a:rPr>
              <a:t> в </a:t>
            </a:r>
            <a:r>
              <a:rPr lang="ru-RU" sz="1200" dirty="0" err="1">
                <a:solidFill>
                  <a:schemeClr val="tx1"/>
                </a:solidFill>
                <a:effectLst/>
                <a:latin typeface="Times New Roman" panose="02020603050405020304" pitchFamily="18" charset="0"/>
                <a:ea typeface="Times New Roman" panose="02020603050405020304" pitchFamily="18" charset="0"/>
              </a:rPr>
              <a:t>сумі</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3494,436</a:t>
            </a:r>
            <a:r>
              <a:rPr lang="ru-RU" sz="1200" dirty="0">
                <a:solidFill>
                  <a:schemeClr val="tx1"/>
                </a:solidFill>
                <a:effectLst/>
                <a:latin typeface="Times New Roman" panose="02020603050405020304" pitchFamily="18" charset="0"/>
                <a:ea typeface="Times New Roman" panose="02020603050405020304" pitchFamily="18" charset="0"/>
              </a:rPr>
              <a:t> тис. </a:t>
            </a:r>
            <a:r>
              <a:rPr lang="ru-RU" sz="1200" dirty="0" err="1">
                <a:solidFill>
                  <a:schemeClr val="tx1"/>
                </a:solidFill>
                <a:effectLst/>
                <a:latin typeface="Times New Roman" panose="02020603050405020304" pitchFamily="18" charset="0"/>
                <a:ea typeface="Times New Roman" panose="02020603050405020304" pitchFamily="18" charset="0"/>
              </a:rPr>
              <a:t>грн</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або</a:t>
            </a:r>
            <a:r>
              <a:rPr lang="ru-RU" sz="1200" dirty="0">
                <a:solidFill>
                  <a:schemeClr val="tx1"/>
                </a:solidFill>
                <a:effectLst/>
                <a:latin typeface="Times New Roman" panose="02020603050405020304" pitchFamily="18" charset="0"/>
                <a:ea typeface="Times New Roman" panose="02020603050405020304" pitchFamily="18" charset="0"/>
              </a:rPr>
              <a:t> на </a:t>
            </a:r>
            <a:r>
              <a:rPr lang="uk-UA" sz="1200" dirty="0">
                <a:solidFill>
                  <a:schemeClr val="tx1"/>
                </a:solidFill>
                <a:effectLst/>
                <a:latin typeface="Times New Roman" panose="02020603050405020304" pitchFamily="18" charset="0"/>
                <a:ea typeface="Times New Roman" panose="02020603050405020304" pitchFamily="18" charset="0"/>
              </a:rPr>
              <a:t>83,2</a:t>
            </a:r>
            <a:r>
              <a:rPr lang="ru-RU" sz="1200" dirty="0">
                <a:solidFill>
                  <a:schemeClr val="tx1"/>
                </a:solidFill>
                <a:effectLst/>
                <a:latin typeface="Times New Roman" panose="02020603050405020304" pitchFamily="18" charset="0"/>
                <a:ea typeface="Times New Roman" panose="02020603050405020304" pitchFamily="18" charset="0"/>
              </a:rPr>
              <a:t> % до </a:t>
            </a:r>
            <a:r>
              <a:rPr lang="ru-RU" sz="1200" dirty="0" err="1">
                <a:solidFill>
                  <a:schemeClr val="tx1"/>
                </a:solidFill>
                <a:effectLst/>
                <a:latin typeface="Times New Roman" panose="02020603050405020304" pitchFamily="18" charset="0"/>
                <a:ea typeface="Times New Roman" panose="02020603050405020304" pitchFamily="18" charset="0"/>
              </a:rPr>
              <a:t>уточненого</a:t>
            </a:r>
            <a:r>
              <a:rPr lang="ru-RU" sz="1200" dirty="0">
                <a:solidFill>
                  <a:schemeClr val="tx1"/>
                </a:solidFill>
                <a:effectLst/>
                <a:latin typeface="Times New Roman" panose="02020603050405020304" pitchFamily="18" charset="0"/>
                <a:ea typeface="Times New Roman" panose="02020603050405020304" pitchFamily="18" charset="0"/>
              </a:rPr>
              <a:t> плану на </a:t>
            </a:r>
            <a:r>
              <a:rPr lang="ru-RU" sz="1200" dirty="0" err="1">
                <a:solidFill>
                  <a:schemeClr val="tx1"/>
                </a:solidFill>
                <a:effectLst/>
                <a:latin typeface="Times New Roman" panose="02020603050405020304" pitchFamily="18" charset="0"/>
                <a:ea typeface="Times New Roman" panose="02020603050405020304" pitchFamily="18" charset="0"/>
              </a:rPr>
              <a:t>рік</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4199,000</a:t>
            </a:r>
            <a:r>
              <a:rPr lang="ru-RU" sz="1200" dirty="0">
                <a:solidFill>
                  <a:schemeClr val="tx1"/>
                </a:solidFill>
                <a:effectLst/>
                <a:latin typeface="Times New Roman" panose="02020603050405020304" pitchFamily="18" charset="0"/>
                <a:ea typeface="Times New Roman" panose="02020603050405020304" pitchFamily="18" charset="0"/>
              </a:rPr>
              <a:t> тис. </a:t>
            </a:r>
            <a:r>
              <a:rPr lang="ru-RU" sz="1200" dirty="0" err="1">
                <a:solidFill>
                  <a:schemeClr val="tx1"/>
                </a:solidFill>
                <a:effectLst/>
                <a:latin typeface="Times New Roman" panose="02020603050405020304" pitchFamily="18" charset="0"/>
                <a:ea typeface="Times New Roman" panose="02020603050405020304" pitchFamily="18" charset="0"/>
              </a:rPr>
              <a:t>грн</a:t>
            </a:r>
            <a:r>
              <a:rPr lang="ru-RU" sz="1200" dirty="0">
                <a:solidFill>
                  <a:schemeClr val="tx1"/>
                </a:solidFill>
                <a:effectLst/>
                <a:latin typeface="Times New Roman" panose="02020603050405020304" pitchFamily="18" charset="0"/>
                <a:ea typeface="Times New Roman" panose="02020603050405020304" pitchFamily="18" charset="0"/>
              </a:rPr>
              <a:t>)</a:t>
            </a:r>
            <a:r>
              <a:rPr lang="uk-UA" sz="1200" dirty="0">
                <a:solidFill>
                  <a:schemeClr val="tx1"/>
                </a:solidFill>
                <a:effectLst/>
                <a:latin typeface="Times New Roman" panose="02020603050405020304" pitchFamily="18" charset="0"/>
                <a:ea typeface="Times New Roman" panose="02020603050405020304" pitchFamily="18" charset="0"/>
              </a:rPr>
              <a:t>,  в тому числі:</a:t>
            </a:r>
          </a:p>
          <a:p>
            <a:pPr marL="342900" lvl="0" algn="just">
              <a:buFont typeface="Symbol" panose="05050102010706020507" pitchFamily="18" charset="2"/>
              <a:buBlip>
                <a:blip r:embed="rId2"/>
              </a:buBlip>
            </a:pPr>
            <a:r>
              <a:rPr lang="uk-UA" sz="1200" dirty="0">
                <a:solidFill>
                  <a:schemeClr val="tx1"/>
                </a:solidFill>
                <a:effectLst/>
                <a:latin typeface="Times New Roman" panose="02020603050405020304" pitchFamily="18" charset="0"/>
                <a:ea typeface="Times New Roman" panose="02020603050405020304" pitchFamily="18" charset="0"/>
              </a:rPr>
              <a:t>на утримання </a:t>
            </a:r>
            <a:r>
              <a:rPr lang="ru-RU" sz="1200" dirty="0">
                <a:solidFill>
                  <a:schemeClr val="tx1"/>
                </a:solidFill>
                <a:effectLst/>
                <a:latin typeface="Times New Roman" panose="02020603050405020304" pitchFamily="18" charset="0"/>
                <a:ea typeface="Times New Roman" panose="02020603050405020304" pitchFamily="18" charset="0"/>
              </a:rPr>
              <a:t>мереж </a:t>
            </a:r>
            <a:r>
              <a:rPr lang="ru-RU" sz="1200" dirty="0" err="1">
                <a:solidFill>
                  <a:schemeClr val="tx1"/>
                </a:solidFill>
                <a:effectLst/>
                <a:latin typeface="Times New Roman" panose="02020603050405020304" pitchFamily="18" charset="0"/>
                <a:ea typeface="Times New Roman" panose="02020603050405020304" pitchFamily="18" charset="0"/>
              </a:rPr>
              <a:t>вуличного</a:t>
            </a:r>
            <a:r>
              <a:rPr lang="ru-RU" sz="1200" dirty="0">
                <a:solidFill>
                  <a:schemeClr val="tx1"/>
                </a:solidFill>
                <a:effectLst/>
                <a:latin typeface="Times New Roman" panose="02020603050405020304" pitchFamily="18" charset="0"/>
                <a:ea typeface="Times New Roman" panose="02020603050405020304" pitchFamily="18" charset="0"/>
              </a:rPr>
              <a:t> </a:t>
            </a:r>
            <a:r>
              <a:rPr lang="ru-RU" sz="1200" dirty="0" err="1">
                <a:solidFill>
                  <a:schemeClr val="tx1"/>
                </a:solidFill>
                <a:effectLst/>
                <a:latin typeface="Times New Roman" panose="02020603050405020304" pitchFamily="18" charset="0"/>
                <a:ea typeface="Times New Roman" panose="02020603050405020304" pitchFamily="18" charset="0"/>
              </a:rPr>
              <a:t>освітлення</a:t>
            </a:r>
            <a:r>
              <a:rPr lang="ru-RU" sz="1200" dirty="0">
                <a:solidFill>
                  <a:schemeClr val="tx1"/>
                </a:solidFill>
                <a:effectLst/>
                <a:latin typeface="Times New Roman" panose="02020603050405020304" pitchFamily="18" charset="0"/>
                <a:ea typeface="Times New Roman" panose="02020603050405020304" pitchFamily="18" charset="0"/>
              </a:rPr>
              <a:t> </a:t>
            </a:r>
            <a:r>
              <a:rPr lang="uk-UA" sz="1200" dirty="0">
                <a:solidFill>
                  <a:schemeClr val="tx1"/>
                </a:solidFill>
                <a:effectLst/>
                <a:latin typeface="Times New Roman" panose="02020603050405020304" pitchFamily="18" charset="0"/>
                <a:ea typeface="Times New Roman" panose="02020603050405020304" pitchFamily="18" charset="0"/>
              </a:rPr>
              <a:t>було використано 3 444,7 тис. грн.;</a:t>
            </a:r>
          </a:p>
          <a:p>
            <a:pPr marL="342900" lvl="0" algn="just">
              <a:buFont typeface="Symbol" panose="05050102010706020507" pitchFamily="18" charset="2"/>
              <a:buBlip>
                <a:blip r:embed="rId2"/>
              </a:buBlip>
            </a:pPr>
            <a:r>
              <a:rPr lang="uk-UA" sz="1200" dirty="0">
                <a:solidFill>
                  <a:schemeClr val="tx1"/>
                </a:solidFill>
                <a:effectLst/>
                <a:latin typeface="Times New Roman" panose="02020603050405020304" pitchFamily="18" charset="0"/>
                <a:ea typeface="Times New Roman" panose="02020603050405020304" pitchFamily="18" charset="0"/>
              </a:rPr>
              <a:t>придбання контейнерів для вивозу ТПВ в кількості 44 шт. на суму 49,72 тис. грн.</a:t>
            </a:r>
          </a:p>
        </p:txBody>
      </p:sp>
      <p:sp>
        <p:nvSpPr>
          <p:cNvPr id="5" name="Прямокутник: округлені кути 4">
            <a:extLst>
              <a:ext uri="{FF2B5EF4-FFF2-40B4-BE49-F238E27FC236}">
                <a16:creationId xmlns:a16="http://schemas.microsoft.com/office/drawing/2014/main" xmlns="" id="{F142D389-109E-4DF0-9632-ADBB53D27473}"/>
              </a:ext>
            </a:extLst>
          </p:cNvPr>
          <p:cNvSpPr/>
          <p:nvPr/>
        </p:nvSpPr>
        <p:spPr>
          <a:xfrm>
            <a:off x="6640287" y="363893"/>
            <a:ext cx="5122506" cy="55890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000" dirty="0">
                <a:solidFill>
                  <a:schemeClr val="tx1"/>
                </a:solidFill>
                <a:effectLst/>
                <a:latin typeface="Times New Roman" panose="02020603050405020304" pitchFamily="18" charset="0"/>
                <a:ea typeface="Times New Roman" panose="02020603050405020304" pitchFamily="18" charset="0"/>
              </a:rPr>
              <a:t>Видатки по </a:t>
            </a:r>
            <a:r>
              <a:rPr lang="uk-UA" sz="1000" b="1" dirty="0">
                <a:solidFill>
                  <a:schemeClr val="tx1"/>
                </a:solidFill>
                <a:effectLst/>
                <a:latin typeface="Times New Roman" panose="02020603050405020304" pitchFamily="18" charset="0"/>
                <a:ea typeface="Times New Roman" panose="02020603050405020304" pitchFamily="18" charset="0"/>
              </a:rPr>
              <a:t>спеціальному фонду</a:t>
            </a:r>
            <a:r>
              <a:rPr lang="uk-UA" sz="1000" dirty="0">
                <a:solidFill>
                  <a:schemeClr val="tx1"/>
                </a:solidFill>
                <a:effectLst/>
                <a:latin typeface="Times New Roman" panose="02020603050405020304" pitchFamily="18" charset="0"/>
                <a:ea typeface="Times New Roman" panose="02020603050405020304" pitchFamily="18" charset="0"/>
              </a:rPr>
              <a:t>  </a:t>
            </a:r>
            <a:r>
              <a:rPr lang="ru-RU" sz="1000" dirty="0" err="1">
                <a:solidFill>
                  <a:schemeClr val="tx1"/>
                </a:solidFill>
                <a:effectLst/>
                <a:latin typeface="Times New Roman" panose="02020603050405020304" pitchFamily="18" charset="0"/>
                <a:ea typeface="Times New Roman" panose="02020603050405020304" pitchFamily="18" charset="0"/>
              </a:rPr>
              <a:t>виконано</a:t>
            </a:r>
            <a:r>
              <a:rPr lang="ru-RU" sz="1000" dirty="0">
                <a:solidFill>
                  <a:schemeClr val="tx1"/>
                </a:solidFill>
                <a:effectLst/>
                <a:latin typeface="Times New Roman" panose="02020603050405020304" pitchFamily="18" charset="0"/>
                <a:ea typeface="Times New Roman" panose="02020603050405020304" pitchFamily="18" charset="0"/>
              </a:rPr>
              <a:t> в </a:t>
            </a:r>
            <a:r>
              <a:rPr lang="ru-RU" sz="1000" dirty="0" err="1">
                <a:solidFill>
                  <a:schemeClr val="tx1"/>
                </a:solidFill>
                <a:effectLst/>
                <a:latin typeface="Times New Roman" panose="02020603050405020304" pitchFamily="18" charset="0"/>
                <a:ea typeface="Times New Roman" panose="02020603050405020304" pitchFamily="18" charset="0"/>
              </a:rPr>
              <a:t>сумі</a:t>
            </a:r>
            <a:r>
              <a:rPr lang="ru-RU" sz="1000" dirty="0">
                <a:solidFill>
                  <a:schemeClr val="tx1"/>
                </a:solidFill>
                <a:effectLst/>
                <a:latin typeface="Times New Roman" panose="02020603050405020304" pitchFamily="18" charset="0"/>
                <a:ea typeface="Times New Roman" panose="02020603050405020304" pitchFamily="18" charset="0"/>
              </a:rPr>
              <a:t> </a:t>
            </a:r>
            <a:r>
              <a:rPr lang="uk-UA" sz="1000" dirty="0">
                <a:solidFill>
                  <a:schemeClr val="tx1"/>
                </a:solidFill>
                <a:effectLst/>
                <a:latin typeface="Times New Roman" panose="02020603050405020304" pitchFamily="18" charset="0"/>
                <a:ea typeface="Times New Roman" panose="02020603050405020304" pitchFamily="18" charset="0"/>
              </a:rPr>
              <a:t>5884,133</a:t>
            </a:r>
            <a:r>
              <a:rPr lang="ru-RU" sz="1000" dirty="0">
                <a:solidFill>
                  <a:schemeClr val="tx1"/>
                </a:solidFill>
                <a:effectLst/>
                <a:latin typeface="Times New Roman" panose="02020603050405020304" pitchFamily="18" charset="0"/>
                <a:ea typeface="Times New Roman" panose="02020603050405020304" pitchFamily="18" charset="0"/>
              </a:rPr>
              <a:t> тис. </a:t>
            </a:r>
            <a:r>
              <a:rPr lang="ru-RU" sz="1000" dirty="0" err="1">
                <a:solidFill>
                  <a:schemeClr val="tx1"/>
                </a:solidFill>
                <a:effectLst/>
                <a:latin typeface="Times New Roman" panose="02020603050405020304" pitchFamily="18" charset="0"/>
                <a:ea typeface="Times New Roman" panose="02020603050405020304" pitchFamily="18" charset="0"/>
              </a:rPr>
              <a:t>грн</a:t>
            </a:r>
            <a:r>
              <a:rPr lang="ru-RU" sz="1000" dirty="0">
                <a:solidFill>
                  <a:schemeClr val="tx1"/>
                </a:solidFill>
                <a:effectLst/>
                <a:latin typeface="Times New Roman" panose="02020603050405020304" pitchFamily="18" charset="0"/>
                <a:ea typeface="Times New Roman" panose="02020603050405020304" pitchFamily="18" charset="0"/>
              </a:rPr>
              <a:t>, </a:t>
            </a:r>
            <a:r>
              <a:rPr lang="ru-RU" sz="1000" dirty="0" err="1">
                <a:solidFill>
                  <a:schemeClr val="tx1"/>
                </a:solidFill>
                <a:effectLst/>
                <a:latin typeface="Times New Roman" panose="02020603050405020304" pitchFamily="18" charset="0"/>
                <a:ea typeface="Times New Roman" panose="02020603050405020304" pitchFamily="18" charset="0"/>
              </a:rPr>
              <a:t>або</a:t>
            </a:r>
            <a:r>
              <a:rPr lang="ru-RU" sz="1000" dirty="0">
                <a:solidFill>
                  <a:schemeClr val="tx1"/>
                </a:solidFill>
                <a:effectLst/>
                <a:latin typeface="Times New Roman" panose="02020603050405020304" pitchFamily="18" charset="0"/>
                <a:ea typeface="Times New Roman" panose="02020603050405020304" pitchFamily="18" charset="0"/>
              </a:rPr>
              <a:t> на </a:t>
            </a:r>
          </a:p>
          <a:p>
            <a:pPr algn="just"/>
            <a:r>
              <a:rPr lang="uk-UA" sz="1000" dirty="0">
                <a:solidFill>
                  <a:schemeClr val="tx1"/>
                </a:solidFill>
                <a:effectLst/>
                <a:latin typeface="Times New Roman" panose="02020603050405020304" pitchFamily="18" charset="0"/>
                <a:ea typeface="Times New Roman" panose="02020603050405020304" pitchFamily="18" charset="0"/>
              </a:rPr>
              <a:t>30,9</a:t>
            </a:r>
            <a:r>
              <a:rPr lang="ru-RU" sz="1000" dirty="0">
                <a:solidFill>
                  <a:schemeClr val="tx1"/>
                </a:solidFill>
                <a:effectLst/>
                <a:latin typeface="Times New Roman" panose="02020603050405020304" pitchFamily="18" charset="0"/>
                <a:ea typeface="Times New Roman" panose="02020603050405020304" pitchFamily="18" charset="0"/>
              </a:rPr>
              <a:t> % до </a:t>
            </a:r>
            <a:r>
              <a:rPr lang="ru-RU" sz="1000" dirty="0" err="1">
                <a:solidFill>
                  <a:schemeClr val="tx1"/>
                </a:solidFill>
                <a:effectLst/>
                <a:latin typeface="Times New Roman" panose="02020603050405020304" pitchFamily="18" charset="0"/>
                <a:ea typeface="Times New Roman" panose="02020603050405020304" pitchFamily="18" charset="0"/>
              </a:rPr>
              <a:t>уточненого</a:t>
            </a:r>
            <a:r>
              <a:rPr lang="ru-RU" sz="1000" dirty="0">
                <a:solidFill>
                  <a:schemeClr val="tx1"/>
                </a:solidFill>
                <a:effectLst/>
                <a:latin typeface="Times New Roman" panose="02020603050405020304" pitchFamily="18" charset="0"/>
                <a:ea typeface="Times New Roman" panose="02020603050405020304" pitchFamily="18" charset="0"/>
              </a:rPr>
              <a:t> плану на </a:t>
            </a:r>
            <a:r>
              <a:rPr lang="ru-RU" sz="1000" dirty="0" err="1">
                <a:solidFill>
                  <a:schemeClr val="tx1"/>
                </a:solidFill>
                <a:effectLst/>
                <a:latin typeface="Times New Roman" panose="02020603050405020304" pitchFamily="18" charset="0"/>
                <a:ea typeface="Times New Roman" panose="02020603050405020304" pitchFamily="18" charset="0"/>
              </a:rPr>
              <a:t>рік</a:t>
            </a:r>
            <a:r>
              <a:rPr lang="ru-RU" sz="1000" dirty="0">
                <a:solidFill>
                  <a:schemeClr val="tx1"/>
                </a:solidFill>
                <a:effectLst/>
                <a:latin typeface="Times New Roman" panose="02020603050405020304" pitchFamily="18" charset="0"/>
                <a:ea typeface="Times New Roman" panose="02020603050405020304" pitchFamily="18" charset="0"/>
              </a:rPr>
              <a:t> (</a:t>
            </a:r>
            <a:r>
              <a:rPr lang="uk-UA" sz="1000" dirty="0">
                <a:solidFill>
                  <a:schemeClr val="tx1"/>
                </a:solidFill>
                <a:effectLst/>
                <a:latin typeface="Times New Roman" panose="02020603050405020304" pitchFamily="18" charset="0"/>
                <a:ea typeface="Times New Roman" panose="02020603050405020304" pitchFamily="18" charset="0"/>
              </a:rPr>
              <a:t>19025,161</a:t>
            </a:r>
            <a:r>
              <a:rPr lang="ru-RU" sz="1000" dirty="0">
                <a:solidFill>
                  <a:schemeClr val="tx1"/>
                </a:solidFill>
                <a:effectLst/>
                <a:latin typeface="Times New Roman" panose="02020603050405020304" pitchFamily="18" charset="0"/>
                <a:ea typeface="Times New Roman" panose="02020603050405020304" pitchFamily="18" charset="0"/>
              </a:rPr>
              <a:t> тис. </a:t>
            </a:r>
            <a:r>
              <a:rPr lang="ru-RU" sz="1000" dirty="0" err="1">
                <a:solidFill>
                  <a:schemeClr val="tx1"/>
                </a:solidFill>
                <a:effectLst/>
                <a:latin typeface="Times New Roman" panose="02020603050405020304" pitchFamily="18" charset="0"/>
                <a:ea typeface="Times New Roman" panose="02020603050405020304" pitchFamily="18" charset="0"/>
              </a:rPr>
              <a:t>грн</a:t>
            </a:r>
            <a:r>
              <a:rPr lang="uk-UA" sz="1000" dirty="0">
                <a:solidFill>
                  <a:schemeClr val="tx1"/>
                </a:solidFill>
                <a:effectLst/>
                <a:latin typeface="Times New Roman" panose="02020603050405020304" pitchFamily="18" charset="0"/>
                <a:ea typeface="Times New Roman" panose="02020603050405020304" pitchFamily="18" charset="0"/>
              </a:rPr>
              <a:t> )</a:t>
            </a:r>
            <a:r>
              <a:rPr lang="ru-RU" sz="1000" dirty="0">
                <a:solidFill>
                  <a:schemeClr val="tx1"/>
                </a:solidFill>
                <a:effectLst/>
                <a:latin typeface="Times New Roman" panose="02020603050405020304" pitchFamily="18" charset="0"/>
                <a:ea typeface="Times New Roman" panose="02020603050405020304" pitchFamily="18" charset="0"/>
              </a:rPr>
              <a:t>, з них:</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Calibri" panose="020F0502020204030204" pitchFamily="34" charset="0"/>
              </a:rPr>
              <a:t>розробка ПКД та отримання експертного висновку по об’єкту «Будівництво вуличного освітлення  вздовж траси «Одеса- </a:t>
            </a:r>
            <a:r>
              <a:rPr lang="uk-UA" sz="1000" dirty="0" err="1">
                <a:solidFill>
                  <a:schemeClr val="tx1"/>
                </a:solidFill>
                <a:effectLst/>
                <a:latin typeface="Times New Roman" panose="02020603050405020304" pitchFamily="18" charset="0"/>
                <a:ea typeface="Calibri" panose="020F0502020204030204" pitchFamily="34" charset="0"/>
              </a:rPr>
              <a:t>Южний</a:t>
            </a:r>
            <a:r>
              <a:rPr lang="uk-UA" sz="1000" dirty="0">
                <a:solidFill>
                  <a:schemeClr val="tx1"/>
                </a:solidFill>
                <a:effectLst/>
                <a:latin typeface="Times New Roman" panose="02020603050405020304" pitchFamily="18" charset="0"/>
                <a:ea typeface="Calibri" panose="020F0502020204030204" pitchFamily="34" charset="0"/>
              </a:rPr>
              <a:t>» від с. </a:t>
            </a:r>
            <a:r>
              <a:rPr lang="uk-UA" sz="1000" dirty="0" err="1">
                <a:solidFill>
                  <a:schemeClr val="tx1"/>
                </a:solidFill>
                <a:effectLst/>
                <a:latin typeface="Times New Roman" panose="02020603050405020304" pitchFamily="18" charset="0"/>
                <a:ea typeface="Calibri" panose="020F0502020204030204" pitchFamily="34" charset="0"/>
              </a:rPr>
              <a:t>Фонтанка</a:t>
            </a:r>
            <a:r>
              <a:rPr lang="uk-UA" sz="1000" dirty="0">
                <a:solidFill>
                  <a:schemeClr val="tx1"/>
                </a:solidFill>
                <a:effectLst/>
                <a:latin typeface="Times New Roman" panose="02020603050405020304" pitchFamily="18" charset="0"/>
                <a:ea typeface="Calibri" panose="020F0502020204030204" pitchFamily="34" charset="0"/>
              </a:rPr>
              <a:t> до с. Вапнярка Одеського району Одеської області - 49,6 тис. грн.;</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Calibri" panose="020F0502020204030204" pitchFamily="34" charset="0"/>
              </a:rPr>
              <a:t>розробка ПКД та отримання експертного висновку по об’єкту «Будівництво вуличного освітлення  вздовж траси «Одеса- </a:t>
            </a:r>
            <a:r>
              <a:rPr lang="uk-UA" sz="1000" dirty="0" err="1">
                <a:solidFill>
                  <a:schemeClr val="tx1"/>
                </a:solidFill>
                <a:effectLst/>
                <a:latin typeface="Times New Roman" panose="02020603050405020304" pitchFamily="18" charset="0"/>
                <a:ea typeface="Calibri" panose="020F0502020204030204" pitchFamily="34" charset="0"/>
              </a:rPr>
              <a:t>Южний</a:t>
            </a:r>
            <a:r>
              <a:rPr lang="uk-UA" sz="1000" dirty="0">
                <a:solidFill>
                  <a:schemeClr val="tx1"/>
                </a:solidFill>
                <a:effectLst/>
                <a:latin typeface="Times New Roman" panose="02020603050405020304" pitchFamily="18" charset="0"/>
                <a:ea typeface="Calibri" panose="020F0502020204030204" pitchFamily="34" charset="0"/>
              </a:rPr>
              <a:t>» від с. </a:t>
            </a:r>
            <a:r>
              <a:rPr lang="uk-UA" sz="1000" dirty="0" err="1">
                <a:solidFill>
                  <a:schemeClr val="tx1"/>
                </a:solidFill>
                <a:effectLst/>
                <a:latin typeface="Times New Roman" panose="02020603050405020304" pitchFamily="18" charset="0"/>
                <a:ea typeface="Calibri" panose="020F0502020204030204" pitchFamily="34" charset="0"/>
              </a:rPr>
              <a:t>Фонтанка</a:t>
            </a:r>
            <a:r>
              <a:rPr lang="uk-UA" sz="1000" dirty="0">
                <a:solidFill>
                  <a:schemeClr val="tx1"/>
                </a:solidFill>
                <a:effectLst/>
                <a:latin typeface="Times New Roman" panose="02020603050405020304" pitchFamily="18" charset="0"/>
                <a:ea typeface="Calibri" panose="020F0502020204030204" pitchFamily="34" charset="0"/>
              </a:rPr>
              <a:t> до с.  Нова </a:t>
            </a:r>
            <a:r>
              <a:rPr lang="uk-UA" sz="1000" dirty="0" err="1">
                <a:solidFill>
                  <a:schemeClr val="tx1"/>
                </a:solidFill>
                <a:effectLst/>
                <a:latin typeface="Times New Roman" panose="02020603050405020304" pitchFamily="18" charset="0"/>
                <a:ea typeface="Calibri" panose="020F0502020204030204" pitchFamily="34" charset="0"/>
              </a:rPr>
              <a:t>Дофінівка</a:t>
            </a:r>
            <a:r>
              <a:rPr lang="uk-UA" sz="1000" dirty="0">
                <a:solidFill>
                  <a:schemeClr val="tx1"/>
                </a:solidFill>
                <a:effectLst/>
                <a:latin typeface="Times New Roman" panose="02020603050405020304" pitchFamily="18" charset="0"/>
                <a:ea typeface="Calibri" panose="020F0502020204030204" pitchFamily="34" charset="0"/>
              </a:rPr>
              <a:t> Одеського району Одеської області -49,0 тис. грн.;</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Calibri" panose="020F0502020204030204" pitchFamily="34" charset="0"/>
              </a:rPr>
              <a:t>розробка ПКД та отримання експертного висновку по об’єкту «Будівництво вуличного освітлення  від автодороги «Одеса- Миколаїв» вздовж вул. Центральна до буд. №1 в с. Олександрівка Одеського району Одеської області -49,0 </a:t>
            </a:r>
            <a:r>
              <a:rPr lang="uk-UA" sz="1000" dirty="0" err="1">
                <a:solidFill>
                  <a:schemeClr val="tx1"/>
                </a:solidFill>
                <a:effectLst/>
                <a:latin typeface="Times New Roman" panose="02020603050405020304" pitchFamily="18" charset="0"/>
                <a:ea typeface="Calibri" panose="020F0502020204030204" pitchFamily="34" charset="0"/>
              </a:rPr>
              <a:t>тис.грн</a:t>
            </a:r>
            <a:r>
              <a:rPr lang="uk-UA" sz="1000" dirty="0">
                <a:solidFill>
                  <a:schemeClr val="tx1"/>
                </a:solidFill>
                <a:effectLst/>
                <a:latin typeface="Times New Roman" panose="02020603050405020304" pitchFamily="18" charset="0"/>
                <a:ea typeface="Calibri" panose="020F0502020204030204" pitchFamily="34" charset="0"/>
              </a:rPr>
              <a:t>.;</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Calibri" panose="020F0502020204030204" pitchFamily="34" charset="0"/>
              </a:rPr>
              <a:t>будівництво комплексу сімейного відпочинку з елементами благоустрою  прилеглої території по провулку Богдана Хмельницького 1/1 с. </a:t>
            </a:r>
            <a:r>
              <a:rPr lang="uk-UA" sz="1000" dirty="0" err="1">
                <a:solidFill>
                  <a:schemeClr val="tx1"/>
                </a:solidFill>
                <a:effectLst/>
                <a:latin typeface="Times New Roman" panose="02020603050405020304" pitchFamily="18" charset="0"/>
                <a:ea typeface="Calibri" panose="020F0502020204030204" pitchFamily="34" charset="0"/>
              </a:rPr>
              <a:t>Фонтанка</a:t>
            </a:r>
            <a:r>
              <a:rPr lang="uk-UA" sz="1000" dirty="0">
                <a:solidFill>
                  <a:schemeClr val="tx1"/>
                </a:solidFill>
                <a:effectLst/>
                <a:latin typeface="Times New Roman" panose="02020603050405020304" pitchFamily="18" charset="0"/>
                <a:ea typeface="Calibri" panose="020F0502020204030204" pitchFamily="34" charset="0"/>
              </a:rPr>
              <a:t> 3780,7 </a:t>
            </a:r>
            <a:r>
              <a:rPr lang="uk-UA" sz="1000" dirty="0" err="1">
                <a:solidFill>
                  <a:schemeClr val="tx1"/>
                </a:solidFill>
                <a:effectLst/>
                <a:latin typeface="Times New Roman" panose="02020603050405020304" pitchFamily="18" charset="0"/>
                <a:ea typeface="Calibri" panose="020F0502020204030204" pitchFamily="34" charset="0"/>
              </a:rPr>
              <a:t>тис.грн</a:t>
            </a:r>
            <a:r>
              <a:rPr lang="uk-UA" sz="1000" dirty="0">
                <a:solidFill>
                  <a:schemeClr val="tx1"/>
                </a:solidFill>
                <a:effectLst/>
                <a:latin typeface="Times New Roman" panose="02020603050405020304" pitchFamily="18" charset="0"/>
                <a:ea typeface="Calibri" panose="020F0502020204030204" pitchFamily="34" charset="0"/>
              </a:rPr>
              <a:t>.;</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Calibri" panose="020F0502020204030204" pitchFamily="34" charset="0"/>
              </a:rPr>
              <a:t>будівництво вуличного освітлення вздовж траси « Одеса- </a:t>
            </a:r>
            <a:r>
              <a:rPr lang="uk-UA" sz="1000" dirty="0" err="1">
                <a:solidFill>
                  <a:schemeClr val="tx1"/>
                </a:solidFill>
                <a:effectLst/>
                <a:latin typeface="Times New Roman" panose="02020603050405020304" pitchFamily="18" charset="0"/>
                <a:ea typeface="Calibri" panose="020F0502020204030204" pitchFamily="34" charset="0"/>
              </a:rPr>
              <a:t>Южний</a:t>
            </a:r>
            <a:r>
              <a:rPr lang="uk-UA" sz="1000" dirty="0">
                <a:solidFill>
                  <a:schemeClr val="tx1"/>
                </a:solidFill>
                <a:effectLst/>
                <a:latin typeface="Times New Roman" panose="02020603050405020304" pitchFamily="18" charset="0"/>
                <a:ea typeface="Calibri" panose="020F0502020204030204" pitchFamily="34" charset="0"/>
              </a:rPr>
              <a:t>» від с. </a:t>
            </a:r>
            <a:r>
              <a:rPr lang="uk-UA" sz="1000" dirty="0" err="1">
                <a:solidFill>
                  <a:schemeClr val="tx1"/>
                </a:solidFill>
                <a:effectLst/>
                <a:latin typeface="Times New Roman" panose="02020603050405020304" pitchFamily="18" charset="0"/>
                <a:ea typeface="Calibri" panose="020F0502020204030204" pitchFamily="34" charset="0"/>
              </a:rPr>
              <a:t>Фонтанка</a:t>
            </a:r>
            <a:r>
              <a:rPr lang="uk-UA" sz="1000" dirty="0">
                <a:solidFill>
                  <a:schemeClr val="tx1"/>
                </a:solidFill>
                <a:effectLst/>
                <a:latin typeface="Times New Roman" panose="02020603050405020304" pitchFamily="18" charset="0"/>
                <a:ea typeface="Calibri" panose="020F0502020204030204" pitchFamily="34" charset="0"/>
              </a:rPr>
              <a:t> до с. Вапнярка Одеського району Одеської області 619,8 </a:t>
            </a:r>
            <a:r>
              <a:rPr lang="uk-UA" sz="1000" dirty="0" err="1">
                <a:solidFill>
                  <a:schemeClr val="tx1"/>
                </a:solidFill>
                <a:effectLst/>
                <a:latin typeface="Times New Roman" panose="02020603050405020304" pitchFamily="18" charset="0"/>
                <a:ea typeface="Calibri" panose="020F0502020204030204" pitchFamily="34" charset="0"/>
              </a:rPr>
              <a:t>тис.грн</a:t>
            </a:r>
            <a:r>
              <a:rPr lang="uk-UA" sz="1000" dirty="0">
                <a:solidFill>
                  <a:schemeClr val="tx1"/>
                </a:solidFill>
                <a:effectLst/>
                <a:latin typeface="Times New Roman" panose="02020603050405020304" pitchFamily="18" charset="0"/>
                <a:ea typeface="Calibri" panose="020F0502020204030204" pitchFamily="34" charset="0"/>
              </a:rPr>
              <a:t>.;</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Calibri" panose="020F0502020204030204" pitchFamily="34" charset="0"/>
              </a:rPr>
              <a:t>технічний нагляд по об’єкту «Будівництво вуличного освітлення вздовж траси « Одеса- </a:t>
            </a:r>
            <a:r>
              <a:rPr lang="uk-UA" sz="1000" dirty="0" err="1">
                <a:solidFill>
                  <a:schemeClr val="tx1"/>
                </a:solidFill>
                <a:effectLst/>
                <a:latin typeface="Times New Roman" panose="02020603050405020304" pitchFamily="18" charset="0"/>
                <a:ea typeface="Calibri" panose="020F0502020204030204" pitchFamily="34" charset="0"/>
              </a:rPr>
              <a:t>Южний</a:t>
            </a:r>
            <a:r>
              <a:rPr lang="uk-UA" sz="1000" dirty="0">
                <a:solidFill>
                  <a:schemeClr val="tx1"/>
                </a:solidFill>
                <a:effectLst/>
                <a:latin typeface="Times New Roman" panose="02020603050405020304" pitchFamily="18" charset="0"/>
                <a:ea typeface="Calibri" panose="020F0502020204030204" pitchFamily="34" charset="0"/>
              </a:rPr>
              <a:t>» від с. </a:t>
            </a:r>
            <a:r>
              <a:rPr lang="uk-UA" sz="1000" dirty="0" err="1">
                <a:solidFill>
                  <a:schemeClr val="tx1"/>
                </a:solidFill>
                <a:effectLst/>
                <a:latin typeface="Times New Roman" panose="02020603050405020304" pitchFamily="18" charset="0"/>
                <a:ea typeface="Calibri" panose="020F0502020204030204" pitchFamily="34" charset="0"/>
              </a:rPr>
              <a:t>Фонтанка</a:t>
            </a:r>
            <a:r>
              <a:rPr lang="uk-UA" sz="1000" dirty="0">
                <a:solidFill>
                  <a:schemeClr val="tx1"/>
                </a:solidFill>
                <a:effectLst/>
                <a:latin typeface="Times New Roman" panose="02020603050405020304" pitchFamily="18" charset="0"/>
                <a:ea typeface="Calibri" panose="020F0502020204030204" pitchFamily="34" charset="0"/>
              </a:rPr>
              <a:t> до с. Вапнярка Одеського району Одеської області» 8,4 </a:t>
            </a:r>
            <a:r>
              <a:rPr lang="uk-UA" sz="1000" dirty="0" err="1">
                <a:solidFill>
                  <a:schemeClr val="tx1"/>
                </a:solidFill>
                <a:effectLst/>
                <a:latin typeface="Times New Roman" panose="02020603050405020304" pitchFamily="18" charset="0"/>
                <a:ea typeface="Calibri" panose="020F0502020204030204" pitchFamily="34" charset="0"/>
              </a:rPr>
              <a:t>тис.грн</a:t>
            </a:r>
            <a:r>
              <a:rPr lang="uk-UA" sz="1000" dirty="0">
                <a:solidFill>
                  <a:schemeClr val="tx1"/>
                </a:solidFill>
                <a:effectLst/>
                <a:latin typeface="Times New Roman" panose="02020603050405020304" pitchFamily="18" charset="0"/>
                <a:ea typeface="Calibri" panose="020F0502020204030204" pitchFamily="34" charset="0"/>
              </a:rPr>
              <a:t>.;</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Calibri" panose="020F0502020204030204" pitchFamily="34" charset="0"/>
              </a:rPr>
              <a:t>роботи по приєднанню  електроустановок  до електричних мереж по об</a:t>
            </a:r>
            <a:r>
              <a:rPr lang="ru-RU" sz="1000" dirty="0">
                <a:solidFill>
                  <a:schemeClr val="tx1"/>
                </a:solidFill>
                <a:effectLst/>
                <a:latin typeface="Times New Roman" panose="02020603050405020304" pitchFamily="18" charset="0"/>
                <a:ea typeface="Calibri" panose="020F0502020204030204" pitchFamily="34" charset="0"/>
              </a:rPr>
              <a:t>’</a:t>
            </a:r>
            <a:r>
              <a:rPr lang="uk-UA" sz="1000" dirty="0" err="1">
                <a:solidFill>
                  <a:schemeClr val="tx1"/>
                </a:solidFill>
                <a:effectLst/>
                <a:latin typeface="Times New Roman" panose="02020603050405020304" pitchFamily="18" charset="0"/>
                <a:ea typeface="Calibri" panose="020F0502020204030204" pitchFamily="34" charset="0"/>
              </a:rPr>
              <a:t>єкту</a:t>
            </a:r>
            <a:r>
              <a:rPr lang="uk-UA" sz="1000" dirty="0">
                <a:solidFill>
                  <a:schemeClr val="tx1"/>
                </a:solidFill>
                <a:effectLst/>
                <a:latin typeface="Times New Roman" panose="02020603050405020304" pitchFamily="18" charset="0"/>
                <a:ea typeface="Calibri" panose="020F0502020204030204" pitchFamily="34" charset="0"/>
              </a:rPr>
              <a:t> «Реконструкція  з облаштуванням  елементами благоустрою  </a:t>
            </a:r>
            <a:r>
              <a:rPr lang="uk-UA" sz="1000" dirty="0" err="1">
                <a:solidFill>
                  <a:schemeClr val="tx1"/>
                </a:solidFill>
                <a:effectLst/>
                <a:latin typeface="Times New Roman" panose="02020603050405020304" pitchFamily="18" charset="0"/>
                <a:ea typeface="Calibri" panose="020F0502020204030204" pitchFamily="34" charset="0"/>
              </a:rPr>
              <a:t>берегоукріплюючих</a:t>
            </a:r>
            <a:r>
              <a:rPr lang="uk-UA" sz="1000" dirty="0">
                <a:solidFill>
                  <a:schemeClr val="tx1"/>
                </a:solidFill>
                <a:effectLst/>
                <a:latin typeface="Times New Roman" panose="02020603050405020304" pitchFamily="18" charset="0"/>
                <a:ea typeface="Calibri" panose="020F0502020204030204" pitchFamily="34" charset="0"/>
              </a:rPr>
              <a:t>  робіт </a:t>
            </a:r>
            <a:r>
              <a:rPr lang="uk-UA" sz="1000" dirty="0" err="1">
                <a:solidFill>
                  <a:schemeClr val="tx1"/>
                </a:solidFill>
                <a:effectLst/>
                <a:latin typeface="Times New Roman" panose="02020603050405020304" pitchFamily="18" charset="0"/>
                <a:ea typeface="Calibri" panose="020F0502020204030204" pitchFamily="34" charset="0"/>
              </a:rPr>
              <a:t>взовж</a:t>
            </a:r>
            <a:r>
              <a:rPr lang="uk-UA" sz="1000" dirty="0">
                <a:solidFill>
                  <a:schemeClr val="tx1"/>
                </a:solidFill>
                <a:effectLst/>
                <a:latin typeface="Times New Roman" panose="02020603050405020304" pitchFamily="18" charset="0"/>
                <a:ea typeface="Calibri" panose="020F0502020204030204" pitchFamily="34" charset="0"/>
              </a:rPr>
              <a:t> узбережжя Чорного моря в районі вул. Приморська с. Крижанівка Лиманського району Одеської області» 47,8 </a:t>
            </a:r>
            <a:r>
              <a:rPr lang="uk-UA" sz="1000" dirty="0" err="1">
                <a:solidFill>
                  <a:schemeClr val="tx1"/>
                </a:solidFill>
                <a:effectLst/>
                <a:latin typeface="Times New Roman" panose="02020603050405020304" pitchFamily="18" charset="0"/>
                <a:ea typeface="Calibri" panose="020F0502020204030204" pitchFamily="34" charset="0"/>
              </a:rPr>
              <a:t>тис.грн</a:t>
            </a:r>
            <a:r>
              <a:rPr lang="uk-UA" sz="1000" dirty="0">
                <a:solidFill>
                  <a:schemeClr val="tx1"/>
                </a:solidFill>
                <a:effectLst/>
                <a:latin typeface="Times New Roman" panose="02020603050405020304" pitchFamily="18" charset="0"/>
                <a:ea typeface="Calibri" panose="020F0502020204030204" pitchFamily="34" charset="0"/>
              </a:rPr>
              <a:t>.;</a:t>
            </a:r>
            <a:endParaRPr lang="uk-UA" sz="1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Blip>
                <a:blip r:embed="rId2"/>
              </a:buBlip>
            </a:pPr>
            <a:r>
              <a:rPr lang="uk-UA" sz="1000" dirty="0">
                <a:solidFill>
                  <a:schemeClr val="tx1"/>
                </a:solidFill>
                <a:effectLst/>
                <a:latin typeface="Times New Roman" panose="02020603050405020304" pitchFamily="18" charset="0"/>
                <a:ea typeface="Arial" panose="020B0604020202020204" pitchFamily="34" charset="0"/>
              </a:rPr>
              <a:t>будівництво вуличного освітлення від автодороги "Одеса-Миколаїв" вздовж вул. </a:t>
            </a:r>
            <a:r>
              <a:rPr lang="ru-RU" sz="1000" dirty="0">
                <a:solidFill>
                  <a:schemeClr val="tx1"/>
                </a:solidFill>
                <a:effectLst/>
                <a:latin typeface="Times New Roman" panose="02020603050405020304" pitchFamily="18" charset="0"/>
                <a:ea typeface="Arial" panose="020B0604020202020204" pitchFamily="34" charset="0"/>
              </a:rPr>
              <a:t>Центральна до буд.№1 в с. </a:t>
            </a:r>
            <a:r>
              <a:rPr lang="ru-RU" sz="1000" dirty="0" err="1">
                <a:solidFill>
                  <a:schemeClr val="tx1"/>
                </a:solidFill>
                <a:effectLst/>
                <a:latin typeface="Times New Roman" panose="02020603050405020304" pitchFamily="18" charset="0"/>
                <a:ea typeface="Arial" panose="020B0604020202020204" pitchFamily="34" charset="0"/>
              </a:rPr>
              <a:t>Олександрівна</a:t>
            </a:r>
            <a:r>
              <a:rPr lang="ru-RU" sz="1000" dirty="0">
                <a:solidFill>
                  <a:schemeClr val="tx1"/>
                </a:solidFill>
                <a:effectLst/>
                <a:latin typeface="Times New Roman" panose="02020603050405020304" pitchFamily="18" charset="0"/>
                <a:ea typeface="Arial" panose="020B0604020202020204" pitchFamily="34" charset="0"/>
              </a:rPr>
              <a:t> </a:t>
            </a:r>
            <a:r>
              <a:rPr lang="ru-RU" sz="1000" dirty="0" err="1">
                <a:solidFill>
                  <a:schemeClr val="tx1"/>
                </a:solidFill>
                <a:effectLst/>
                <a:latin typeface="Times New Roman" panose="02020603050405020304" pitchFamily="18" charset="0"/>
                <a:ea typeface="Arial" panose="020B0604020202020204" pitchFamily="34" charset="0"/>
              </a:rPr>
              <a:t>Одеського</a:t>
            </a:r>
            <a:r>
              <a:rPr lang="ru-RU" sz="1000" dirty="0">
                <a:solidFill>
                  <a:schemeClr val="tx1"/>
                </a:solidFill>
                <a:effectLst/>
                <a:latin typeface="Times New Roman" panose="02020603050405020304" pitchFamily="18" charset="0"/>
                <a:ea typeface="Arial" panose="020B0604020202020204" pitchFamily="34" charset="0"/>
              </a:rPr>
              <a:t> району</a:t>
            </a:r>
            <a:r>
              <a:rPr lang="uk-UA" sz="1000" dirty="0">
                <a:solidFill>
                  <a:schemeClr val="tx1"/>
                </a:solidFill>
                <a:effectLst/>
                <a:latin typeface="Times New Roman" panose="02020603050405020304" pitchFamily="18" charset="0"/>
                <a:ea typeface="Arial" panose="020B0604020202020204" pitchFamily="34" charset="0"/>
              </a:rPr>
              <a:t> 1279,8 </a:t>
            </a:r>
            <a:r>
              <a:rPr lang="uk-UA" sz="1000" dirty="0" err="1">
                <a:solidFill>
                  <a:schemeClr val="tx1"/>
                </a:solidFill>
                <a:effectLst/>
                <a:latin typeface="Times New Roman" panose="02020603050405020304" pitchFamily="18" charset="0"/>
                <a:ea typeface="Arial" panose="020B0604020202020204" pitchFamily="34" charset="0"/>
              </a:rPr>
              <a:t>тис.грн</a:t>
            </a:r>
            <a:r>
              <a:rPr lang="uk-UA" sz="1000" dirty="0">
                <a:solidFill>
                  <a:schemeClr val="tx1"/>
                </a:solidFill>
                <a:effectLst/>
                <a:latin typeface="Times New Roman" panose="02020603050405020304" pitchFamily="18" charset="0"/>
                <a:ea typeface="Arial" panose="020B0604020202020204" pitchFamily="34" charset="0"/>
              </a:rPr>
              <a:t>.</a:t>
            </a:r>
            <a:endParaRPr lang="uk-UA" sz="1000" dirty="0">
              <a:solidFill>
                <a:schemeClr val="tx1"/>
              </a:solidFill>
              <a:effectLst/>
              <a:latin typeface="Times New Roman" panose="02020603050405020304" pitchFamily="18" charset="0"/>
              <a:ea typeface="Times New Roman" panose="02020603050405020304" pitchFamily="18" charset="0"/>
            </a:endParaRPr>
          </a:p>
        </p:txBody>
      </p:sp>
      <p:sp>
        <p:nvSpPr>
          <p:cNvPr id="7" name="Прямокутник: округлені кути 6">
            <a:extLst>
              <a:ext uri="{FF2B5EF4-FFF2-40B4-BE49-F238E27FC236}">
                <a16:creationId xmlns:a16="http://schemas.microsoft.com/office/drawing/2014/main" xmlns="" id="{4C77DCF0-B950-4783-9D3F-B6B4AEB5B931}"/>
              </a:ext>
            </a:extLst>
          </p:cNvPr>
          <p:cNvSpPr/>
          <p:nvPr/>
        </p:nvSpPr>
        <p:spPr>
          <a:xfrm>
            <a:off x="1136780" y="735367"/>
            <a:ext cx="3642048" cy="867747"/>
          </a:xfrm>
          <a:prstGeom prst="roundRect">
            <a:avLst/>
          </a:prstGeom>
          <a:no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tabLst>
                <a:tab pos="2637155" algn="ctr"/>
                <a:tab pos="5274310" algn="r"/>
              </a:tabLst>
            </a:pPr>
            <a:r>
              <a:rPr lang="uk-UA" sz="1400" dirty="0" err="1">
                <a:solidFill>
                  <a:schemeClr val="tx1"/>
                </a:solidFill>
                <a:effectLst/>
                <a:latin typeface="Times New Roman" panose="02020603050405020304" pitchFamily="18" charset="0"/>
                <a:ea typeface="Times New Roman" panose="02020603050405020304" pitchFamily="18" charset="0"/>
              </a:rPr>
              <a:t>Фонтанською</a:t>
            </a:r>
            <a:r>
              <a:rPr lang="uk-UA" sz="1400" dirty="0">
                <a:solidFill>
                  <a:schemeClr val="tx1"/>
                </a:solidFill>
                <a:effectLst/>
                <a:latin typeface="Times New Roman" panose="02020603050405020304" pitchFamily="18" charset="0"/>
                <a:ea typeface="Times New Roman" panose="02020603050405020304" pitchFamily="18" charset="0"/>
              </a:rPr>
              <a:t> сільською радою</a:t>
            </a:r>
            <a:r>
              <a:rPr lang="ru-RU" sz="1400" dirty="0">
                <a:solidFill>
                  <a:schemeClr val="tx1"/>
                </a:solidFill>
                <a:effectLst/>
                <a:latin typeface="Times New Roman" panose="02020603050405020304" pitchFamily="18" charset="0"/>
                <a:ea typeface="Times New Roman" panose="02020603050405020304" pitchFamily="18" charset="0"/>
              </a:rPr>
              <a:t> у 2021 </a:t>
            </a:r>
            <a:r>
              <a:rPr lang="ru-RU" sz="1400" dirty="0" err="1">
                <a:solidFill>
                  <a:schemeClr val="tx1"/>
                </a:solidFill>
                <a:effectLst/>
                <a:latin typeface="Times New Roman" panose="02020603050405020304" pitchFamily="18" charset="0"/>
                <a:ea typeface="Times New Roman" panose="02020603050405020304" pitchFamily="18" charset="0"/>
              </a:rPr>
              <a:t>році</a:t>
            </a:r>
            <a:r>
              <a:rPr lang="ru-RU" sz="1400" dirty="0">
                <a:solidFill>
                  <a:schemeClr val="tx1"/>
                </a:solidFill>
                <a:effectLst/>
                <a:latin typeface="Times New Roman" panose="02020603050405020304" pitchFamily="18" charset="0"/>
                <a:ea typeface="Times New Roman" panose="02020603050405020304" pitchFamily="18" charset="0"/>
              </a:rPr>
              <a:t> </a:t>
            </a:r>
            <a:r>
              <a:rPr lang="ru-RU" sz="1400" dirty="0" err="1">
                <a:solidFill>
                  <a:schemeClr val="tx1"/>
                </a:solidFill>
                <a:effectLst/>
                <a:latin typeface="Times New Roman" panose="02020603050405020304" pitchFamily="18" charset="0"/>
                <a:ea typeface="Times New Roman" panose="02020603050405020304" pitchFamily="18" charset="0"/>
              </a:rPr>
              <a:t>видатк</a:t>
            </a:r>
            <a:r>
              <a:rPr lang="uk-UA" sz="1400" dirty="0">
                <a:solidFill>
                  <a:schemeClr val="tx1"/>
                </a:solidFill>
                <a:effectLst/>
                <a:latin typeface="Times New Roman" panose="02020603050405020304" pitchFamily="18" charset="0"/>
                <a:ea typeface="Times New Roman" panose="02020603050405020304" pitchFamily="18" charset="0"/>
              </a:rPr>
              <a:t>и</a:t>
            </a:r>
            <a:r>
              <a:rPr lang="ru-RU" sz="1400" dirty="0">
                <a:solidFill>
                  <a:schemeClr val="tx1"/>
                </a:solidFill>
                <a:effectLst/>
                <a:latin typeface="Times New Roman" panose="02020603050405020304" pitchFamily="18" charset="0"/>
                <a:ea typeface="Times New Roman" panose="02020603050405020304" pitchFamily="18" charset="0"/>
              </a:rPr>
              <a:t> на </a:t>
            </a:r>
            <a:r>
              <a:rPr lang="ru-RU" sz="1400" dirty="0" err="1">
                <a:solidFill>
                  <a:schemeClr val="tx1"/>
                </a:solidFill>
                <a:effectLst/>
                <a:latin typeface="Times New Roman" panose="02020603050405020304" pitchFamily="18" charset="0"/>
                <a:ea typeface="Times New Roman" panose="02020603050405020304" pitchFamily="18" charset="0"/>
              </a:rPr>
              <a:t>організацію</a:t>
            </a:r>
            <a:r>
              <a:rPr lang="ru-RU" sz="1400" dirty="0">
                <a:solidFill>
                  <a:schemeClr val="tx1"/>
                </a:solidFill>
                <a:effectLst/>
                <a:latin typeface="Times New Roman" panose="02020603050405020304" pitchFamily="18" charset="0"/>
                <a:ea typeface="Times New Roman" panose="02020603050405020304" pitchFamily="18" charset="0"/>
              </a:rPr>
              <a:t> благоустрою в </a:t>
            </a:r>
            <a:r>
              <a:rPr lang="ru-RU" sz="1400" dirty="0" err="1">
                <a:solidFill>
                  <a:schemeClr val="tx1"/>
                </a:solidFill>
                <a:effectLst/>
                <a:latin typeface="Times New Roman" panose="02020603050405020304" pitchFamily="18" charset="0"/>
                <a:ea typeface="Times New Roman" panose="02020603050405020304" pitchFamily="18" charset="0"/>
              </a:rPr>
              <a:t>населених</a:t>
            </a:r>
            <a:r>
              <a:rPr lang="ru-RU" sz="1400" dirty="0">
                <a:solidFill>
                  <a:schemeClr val="tx1"/>
                </a:solidFill>
                <a:effectLst/>
                <a:latin typeface="Times New Roman" panose="02020603050405020304" pitchFamily="18" charset="0"/>
                <a:ea typeface="Times New Roman" panose="02020603050405020304" pitchFamily="18" charset="0"/>
              </a:rPr>
              <a:t> пунктах </a:t>
            </a:r>
            <a:r>
              <a:rPr lang="ru-RU" sz="1400" dirty="0" err="1">
                <a:solidFill>
                  <a:schemeClr val="tx1"/>
                </a:solidFill>
                <a:effectLst/>
                <a:latin typeface="Times New Roman" panose="02020603050405020304" pitchFamily="18" charset="0"/>
                <a:ea typeface="Times New Roman" panose="02020603050405020304" pitchFamily="18" charset="0"/>
              </a:rPr>
              <a:t>громади</a:t>
            </a:r>
            <a:r>
              <a:rPr lang="uk-UA" sz="1400" dirty="0">
                <a:solidFill>
                  <a:schemeClr val="tx1"/>
                </a:solidFill>
                <a:effectLst/>
                <a:latin typeface="Times New Roman" panose="02020603050405020304" pitchFamily="18" charset="0"/>
                <a:ea typeface="Times New Roman" panose="02020603050405020304" pitchFamily="18" charset="0"/>
              </a:rPr>
              <a:t> становили:</a:t>
            </a:r>
          </a:p>
        </p:txBody>
      </p:sp>
      <p:sp>
        <p:nvSpPr>
          <p:cNvPr id="2" name="Стрілка: униз 1">
            <a:extLst>
              <a:ext uri="{FF2B5EF4-FFF2-40B4-BE49-F238E27FC236}">
                <a16:creationId xmlns:a16="http://schemas.microsoft.com/office/drawing/2014/main" xmlns="" id="{712BAD2D-66BB-4578-AE45-D2325EAEB6AA}"/>
              </a:ext>
            </a:extLst>
          </p:cNvPr>
          <p:cNvSpPr/>
          <p:nvPr/>
        </p:nvSpPr>
        <p:spPr>
          <a:xfrm>
            <a:off x="2957804" y="1832298"/>
            <a:ext cx="326572" cy="681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ілка: вправо 5">
            <a:extLst>
              <a:ext uri="{FF2B5EF4-FFF2-40B4-BE49-F238E27FC236}">
                <a16:creationId xmlns:a16="http://schemas.microsoft.com/office/drawing/2014/main" xmlns="" id="{E17E0E6B-5040-4239-8045-77EEB087C1B0}"/>
              </a:ext>
            </a:extLst>
          </p:cNvPr>
          <p:cNvSpPr/>
          <p:nvPr/>
        </p:nvSpPr>
        <p:spPr>
          <a:xfrm>
            <a:off x="5134948" y="893404"/>
            <a:ext cx="961052" cy="396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4004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xmlns="" id="{3F7B1C96-5AA5-4106-A688-CFA124F011FD}"/>
              </a:ext>
            </a:extLst>
          </p:cNvPr>
          <p:cNvGraphicFramePr>
            <a:graphicFrameLocks noGrp="1"/>
          </p:cNvGraphicFramePr>
          <p:nvPr>
            <p:ph idx="1"/>
            <p:extLst>
              <p:ext uri="{D42A27DB-BD31-4B8C-83A1-F6EECF244321}">
                <p14:modId xmlns:p14="http://schemas.microsoft.com/office/powerpoint/2010/main" val="2184179916"/>
              </p:ext>
            </p:extLst>
          </p:nvPr>
        </p:nvGraphicFramePr>
        <p:xfrm>
          <a:off x="837376" y="92010"/>
          <a:ext cx="10517248" cy="4766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74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ECDEBF-2343-4363-9E08-D2F59604A27D}"/>
              </a:ext>
            </a:extLst>
          </p:cNvPr>
          <p:cNvSpPr>
            <a:spLocks noGrp="1"/>
          </p:cNvSpPr>
          <p:nvPr>
            <p:ph type="title"/>
          </p:nvPr>
        </p:nvSpPr>
        <p:spPr>
          <a:xfrm>
            <a:off x="1447331" y="788684"/>
            <a:ext cx="9605635" cy="1059305"/>
          </a:xfrm>
        </p:spPr>
        <p:txBody>
          <a:bodyPr>
            <a:normAutofit fontScale="90000"/>
          </a:bodyPr>
          <a:lstStyle/>
          <a:p>
            <a:pPr algn="ctr"/>
            <a:r>
              <a:rPr lang="ru-RU" sz="2200" i="1" cap="none" dirty="0">
                <a:effectLst/>
                <a:latin typeface="Times New Roman" panose="02020603050405020304" pitchFamily="18" charset="0"/>
                <a:ea typeface="Times New Roman" panose="02020603050405020304" pitchFamily="18" charset="0"/>
              </a:rPr>
              <a:t>На </a:t>
            </a:r>
            <a:r>
              <a:rPr lang="ru-RU" sz="2200" i="1" cap="none" dirty="0" err="1">
                <a:effectLst/>
                <a:latin typeface="Times New Roman" panose="02020603050405020304" pitchFamily="18" charset="0"/>
                <a:ea typeface="Times New Roman" panose="02020603050405020304" pitchFamily="18" charset="0"/>
              </a:rPr>
              <a:t>здійснення</a:t>
            </a:r>
            <a:r>
              <a:rPr lang="ru-RU" sz="2200" i="1" cap="none" dirty="0">
                <a:effectLst/>
                <a:latin typeface="Times New Roman" panose="02020603050405020304" pitchFamily="18" charset="0"/>
                <a:ea typeface="Times New Roman" panose="02020603050405020304" pitchFamily="18" charset="0"/>
              </a:rPr>
              <a:t> </a:t>
            </a:r>
            <a:r>
              <a:rPr lang="ru-RU" sz="2200" b="1" i="1" cap="none" dirty="0" err="1">
                <a:effectLst/>
                <a:latin typeface="Times New Roman" panose="02020603050405020304" pitchFamily="18" charset="0"/>
                <a:ea typeface="Times New Roman" panose="02020603050405020304" pitchFamily="18" charset="0"/>
              </a:rPr>
              <a:t>заходів</a:t>
            </a:r>
            <a:r>
              <a:rPr lang="ru-RU" sz="2200" b="1" i="1" cap="none" dirty="0">
                <a:effectLst/>
                <a:latin typeface="Times New Roman" panose="02020603050405020304" pitchFamily="18" charset="0"/>
                <a:ea typeface="Times New Roman" panose="02020603050405020304" pitchFamily="18" charset="0"/>
              </a:rPr>
              <a:t> </a:t>
            </a:r>
            <a:r>
              <a:rPr lang="ru-RU" sz="2200" b="1" i="1" cap="none" dirty="0" err="1">
                <a:effectLst/>
                <a:latin typeface="Times New Roman" panose="02020603050405020304" pitchFamily="18" charset="0"/>
                <a:ea typeface="Times New Roman" panose="02020603050405020304" pitchFamily="18" charset="0"/>
              </a:rPr>
              <a:t>із</a:t>
            </a:r>
            <a:r>
              <a:rPr lang="ru-RU" sz="2200" b="1" i="1" cap="none" dirty="0">
                <a:effectLst/>
                <a:latin typeface="Times New Roman" panose="02020603050405020304" pitchFamily="18" charset="0"/>
                <a:ea typeface="Times New Roman" panose="02020603050405020304" pitchFamily="18" charset="0"/>
              </a:rPr>
              <a:t> </a:t>
            </a:r>
            <a:r>
              <a:rPr lang="ru-RU" sz="2200" b="1" i="1" cap="none" dirty="0" err="1">
                <a:effectLst/>
                <a:latin typeface="Times New Roman" panose="02020603050405020304" pitchFamily="18" charset="0"/>
                <a:ea typeface="Times New Roman" panose="02020603050405020304" pitchFamily="18" charset="0"/>
              </a:rPr>
              <a:t>землеустрою</a:t>
            </a:r>
            <a:r>
              <a:rPr lang="ru-RU" sz="2200" i="1" cap="none" dirty="0">
                <a:effectLst/>
                <a:latin typeface="Times New Roman" panose="02020603050405020304" pitchFamily="18" charset="0"/>
                <a:ea typeface="Times New Roman" panose="02020603050405020304" pitchFamily="18" charset="0"/>
              </a:rPr>
              <a:t> у </a:t>
            </a:r>
            <a:r>
              <a:rPr lang="ru-RU" sz="2200" i="1" cap="none" dirty="0" err="1">
                <a:effectLst/>
                <a:latin typeface="Times New Roman" panose="02020603050405020304" pitchFamily="18" charset="0"/>
                <a:ea typeface="Times New Roman" panose="02020603050405020304" pitchFamily="18" charset="0"/>
              </a:rPr>
              <a:t>звітному</a:t>
            </a:r>
            <a:r>
              <a:rPr lang="ru-RU" sz="2200" i="1" cap="none" dirty="0">
                <a:effectLst/>
                <a:latin typeface="Times New Roman" panose="02020603050405020304" pitchFamily="18" charset="0"/>
                <a:ea typeface="Times New Roman" panose="02020603050405020304" pitchFamily="18" charset="0"/>
              </a:rPr>
              <a:t> </a:t>
            </a:r>
            <a:r>
              <a:rPr lang="ru-RU" sz="2200" i="1" cap="none" dirty="0" err="1">
                <a:effectLst/>
                <a:latin typeface="Times New Roman" panose="02020603050405020304" pitchFamily="18" charset="0"/>
                <a:ea typeface="Times New Roman" panose="02020603050405020304" pitchFamily="18" charset="0"/>
              </a:rPr>
              <a:t>році</a:t>
            </a:r>
            <a:r>
              <a:rPr lang="ru-RU" sz="2200" i="1" cap="none" dirty="0">
                <a:effectLst/>
                <a:latin typeface="Times New Roman" panose="02020603050405020304" pitchFamily="18" charset="0"/>
                <a:ea typeface="Times New Roman" panose="02020603050405020304" pitchFamily="18" charset="0"/>
              </a:rPr>
              <a:t> </a:t>
            </a:r>
            <a:r>
              <a:rPr lang="ru-RU" sz="2200" i="1" cap="none" dirty="0" err="1">
                <a:effectLst/>
                <a:latin typeface="Times New Roman" panose="02020603050405020304" pitchFamily="18" charset="0"/>
                <a:ea typeface="Times New Roman" panose="02020603050405020304" pitchFamily="18" charset="0"/>
              </a:rPr>
              <a:t>видатки</a:t>
            </a:r>
            <a:r>
              <a:rPr lang="ru-RU" sz="2200" i="1" cap="none" dirty="0">
                <a:effectLst/>
                <a:latin typeface="Times New Roman" panose="02020603050405020304" pitchFamily="18" charset="0"/>
                <a:ea typeface="Times New Roman" panose="02020603050405020304" pitchFamily="18" charset="0"/>
              </a:rPr>
              <a:t> по </a:t>
            </a:r>
            <a:r>
              <a:rPr lang="uk-UA" sz="2200" i="1" cap="none" dirty="0">
                <a:effectLst/>
                <a:latin typeface="Times New Roman" panose="02020603050405020304" pitchFamily="18" charset="0"/>
                <a:ea typeface="Times New Roman" panose="02020603050405020304" pitchFamily="18" charset="0"/>
              </a:rPr>
              <a:t>спеціальному </a:t>
            </a:r>
            <a:r>
              <a:rPr lang="ru-RU" sz="2200" i="1" cap="none" dirty="0">
                <a:effectLst/>
                <a:latin typeface="Times New Roman" panose="02020603050405020304" pitchFamily="18" charset="0"/>
                <a:ea typeface="Times New Roman" panose="02020603050405020304" pitchFamily="18" charset="0"/>
              </a:rPr>
              <a:t>фонду </a:t>
            </a:r>
            <a:r>
              <a:rPr lang="ru-RU" sz="2200" i="1" cap="none" dirty="0" err="1">
                <a:effectLst/>
                <a:latin typeface="Times New Roman" panose="02020603050405020304" pitchFamily="18" charset="0"/>
                <a:ea typeface="Times New Roman" panose="02020603050405020304" pitchFamily="18" charset="0"/>
              </a:rPr>
              <a:t>виконано</a:t>
            </a:r>
            <a:r>
              <a:rPr lang="ru-RU" sz="2200" i="1" cap="none" dirty="0">
                <a:effectLst/>
                <a:latin typeface="Times New Roman" panose="02020603050405020304" pitchFamily="18" charset="0"/>
                <a:ea typeface="Times New Roman" panose="02020603050405020304" pitchFamily="18" charset="0"/>
              </a:rPr>
              <a:t> в </a:t>
            </a:r>
            <a:r>
              <a:rPr lang="ru-RU" sz="2200" i="1" cap="none" dirty="0" err="1">
                <a:effectLst/>
                <a:latin typeface="Times New Roman" panose="02020603050405020304" pitchFamily="18" charset="0"/>
                <a:ea typeface="Times New Roman" panose="02020603050405020304" pitchFamily="18" charset="0"/>
              </a:rPr>
              <a:t>сумі</a:t>
            </a:r>
            <a:r>
              <a:rPr lang="ru-RU" sz="2200" i="1" cap="none" dirty="0">
                <a:effectLst/>
                <a:latin typeface="Times New Roman" panose="02020603050405020304" pitchFamily="18" charset="0"/>
                <a:ea typeface="Times New Roman" panose="02020603050405020304" pitchFamily="18" charset="0"/>
              </a:rPr>
              <a:t> </a:t>
            </a:r>
            <a:r>
              <a:rPr lang="uk-UA" sz="2200" i="1" cap="none" dirty="0">
                <a:effectLst/>
                <a:latin typeface="Times New Roman" panose="02020603050405020304" pitchFamily="18" charset="0"/>
                <a:ea typeface="Times New Roman" panose="02020603050405020304" pitchFamily="18" charset="0"/>
              </a:rPr>
              <a:t>343,924</a:t>
            </a:r>
            <a:r>
              <a:rPr lang="ru-RU" sz="2200" i="1" cap="none" dirty="0">
                <a:effectLst/>
                <a:latin typeface="Times New Roman" panose="02020603050405020304" pitchFamily="18" charset="0"/>
                <a:ea typeface="Times New Roman" panose="02020603050405020304" pitchFamily="18" charset="0"/>
              </a:rPr>
              <a:t> тис. </a:t>
            </a:r>
            <a:r>
              <a:rPr lang="ru-RU" sz="2200" i="1" cap="none" dirty="0" err="1">
                <a:latin typeface="Times New Roman" panose="02020603050405020304" pitchFamily="18" charset="0"/>
                <a:ea typeface="Times New Roman" panose="02020603050405020304" pitchFamily="18" charset="0"/>
              </a:rPr>
              <a:t>г</a:t>
            </a:r>
            <a:r>
              <a:rPr lang="ru-RU" sz="2200" i="1" cap="none" dirty="0" err="1">
                <a:effectLst/>
                <a:latin typeface="Times New Roman" panose="02020603050405020304" pitchFamily="18" charset="0"/>
                <a:ea typeface="Times New Roman" panose="02020603050405020304" pitchFamily="18" charset="0"/>
              </a:rPr>
              <a:t>рн</a:t>
            </a:r>
            <a:r>
              <a:rPr lang="ru-RU" sz="2200" i="1" cap="none" dirty="0">
                <a:effectLst/>
                <a:latin typeface="Times New Roman" panose="02020603050405020304" pitchFamily="18" charset="0"/>
                <a:ea typeface="Times New Roman" panose="02020603050405020304" pitchFamily="18" charset="0"/>
              </a:rPr>
              <a:t>, </a:t>
            </a:r>
            <a:r>
              <a:rPr lang="ru-RU" sz="2200" i="1" cap="none" dirty="0" err="1">
                <a:effectLst/>
                <a:latin typeface="Times New Roman" panose="02020603050405020304" pitchFamily="18" charset="0"/>
                <a:ea typeface="Times New Roman" panose="02020603050405020304" pitchFamily="18" charset="0"/>
              </a:rPr>
              <a:t>або</a:t>
            </a:r>
            <a:r>
              <a:rPr lang="ru-RU" sz="2200" i="1" cap="none" dirty="0">
                <a:effectLst/>
                <a:latin typeface="Times New Roman" panose="02020603050405020304" pitchFamily="18" charset="0"/>
                <a:ea typeface="Times New Roman" panose="02020603050405020304" pitchFamily="18" charset="0"/>
              </a:rPr>
              <a:t> на </a:t>
            </a:r>
            <a:r>
              <a:rPr lang="uk-UA" sz="2200" i="1" cap="none" dirty="0">
                <a:effectLst/>
                <a:latin typeface="Times New Roman" panose="02020603050405020304" pitchFamily="18" charset="0"/>
                <a:ea typeface="Times New Roman" panose="02020603050405020304" pitchFamily="18" charset="0"/>
              </a:rPr>
              <a:t>86,0</a:t>
            </a:r>
            <a:r>
              <a:rPr lang="ru-RU" sz="2200" i="1" cap="none" dirty="0">
                <a:effectLst/>
                <a:latin typeface="Times New Roman" panose="02020603050405020304" pitchFamily="18" charset="0"/>
                <a:ea typeface="Times New Roman" panose="02020603050405020304" pitchFamily="18" charset="0"/>
              </a:rPr>
              <a:t> % до </a:t>
            </a:r>
            <a:r>
              <a:rPr lang="ru-RU" sz="2200" i="1" cap="none" dirty="0" err="1">
                <a:effectLst/>
                <a:latin typeface="Times New Roman" panose="02020603050405020304" pitchFamily="18" charset="0"/>
                <a:ea typeface="Times New Roman" panose="02020603050405020304" pitchFamily="18" charset="0"/>
              </a:rPr>
              <a:t>уточненого</a:t>
            </a:r>
            <a:r>
              <a:rPr lang="ru-RU" sz="2200" i="1" cap="none" dirty="0">
                <a:effectLst/>
                <a:latin typeface="Times New Roman" panose="02020603050405020304" pitchFamily="18" charset="0"/>
                <a:ea typeface="Times New Roman" panose="02020603050405020304" pitchFamily="18" charset="0"/>
              </a:rPr>
              <a:t> плану на </a:t>
            </a:r>
            <a:r>
              <a:rPr lang="ru-RU" sz="2200" i="1" cap="none" dirty="0" err="1">
                <a:effectLst/>
                <a:latin typeface="Times New Roman" panose="02020603050405020304" pitchFamily="18" charset="0"/>
                <a:ea typeface="Times New Roman" panose="02020603050405020304" pitchFamily="18" charset="0"/>
              </a:rPr>
              <a:t>рік</a:t>
            </a:r>
            <a:r>
              <a:rPr lang="ru-RU" sz="2200" i="1" cap="none" dirty="0">
                <a:effectLst/>
                <a:latin typeface="Times New Roman" panose="02020603050405020304" pitchFamily="18" charset="0"/>
                <a:ea typeface="Times New Roman" panose="02020603050405020304" pitchFamily="18" charset="0"/>
              </a:rPr>
              <a:t> </a:t>
            </a:r>
            <a:br>
              <a:rPr lang="ru-RU" sz="2200" i="1" cap="none" dirty="0">
                <a:effectLst/>
                <a:latin typeface="Times New Roman" panose="02020603050405020304" pitchFamily="18" charset="0"/>
                <a:ea typeface="Times New Roman" panose="02020603050405020304" pitchFamily="18" charset="0"/>
              </a:rPr>
            </a:br>
            <a:r>
              <a:rPr lang="ru-RU" sz="2200" i="1" cap="none" dirty="0">
                <a:effectLst/>
                <a:latin typeface="Times New Roman" panose="02020603050405020304" pitchFamily="18" charset="0"/>
                <a:ea typeface="Times New Roman" panose="02020603050405020304" pitchFamily="18" charset="0"/>
              </a:rPr>
              <a:t>(</a:t>
            </a:r>
            <a:r>
              <a:rPr lang="uk-UA" sz="2200" i="1" cap="none" dirty="0">
                <a:effectLst/>
                <a:latin typeface="Times New Roman" panose="02020603050405020304" pitchFamily="18" charset="0"/>
                <a:ea typeface="Times New Roman" panose="02020603050405020304" pitchFamily="18" charset="0"/>
              </a:rPr>
              <a:t>399,990</a:t>
            </a:r>
            <a:r>
              <a:rPr lang="ru-RU" sz="2200" i="1" cap="none" dirty="0">
                <a:effectLst/>
                <a:latin typeface="Times New Roman" panose="02020603050405020304" pitchFamily="18" charset="0"/>
                <a:ea typeface="Times New Roman" panose="02020603050405020304" pitchFamily="18" charset="0"/>
              </a:rPr>
              <a:t> тис. </a:t>
            </a:r>
            <a:r>
              <a:rPr lang="ru-RU" sz="2200" i="1" cap="none" dirty="0" err="1">
                <a:latin typeface="Times New Roman" panose="02020603050405020304" pitchFamily="18" charset="0"/>
                <a:ea typeface="Times New Roman" panose="02020603050405020304" pitchFamily="18" charset="0"/>
              </a:rPr>
              <a:t>г</a:t>
            </a:r>
            <a:r>
              <a:rPr lang="ru-RU" sz="2200" i="1" cap="none" dirty="0" err="1">
                <a:effectLst/>
                <a:latin typeface="Times New Roman" panose="02020603050405020304" pitchFamily="18" charset="0"/>
                <a:ea typeface="Times New Roman" panose="02020603050405020304" pitchFamily="18" charset="0"/>
              </a:rPr>
              <a:t>рн</a:t>
            </a:r>
            <a:r>
              <a:rPr lang="ru-RU" sz="2200" i="1" cap="none" dirty="0">
                <a:effectLst/>
                <a:latin typeface="Times New Roman" panose="02020603050405020304" pitchFamily="18" charset="0"/>
                <a:ea typeface="Times New Roman" panose="02020603050405020304" pitchFamily="18" charset="0"/>
              </a:rPr>
              <a:t>)</a:t>
            </a:r>
            <a:r>
              <a:rPr lang="uk-UA" sz="2200" i="1" cap="none" dirty="0">
                <a:effectLst/>
                <a:latin typeface="Times New Roman" panose="02020603050405020304" pitchFamily="18" charset="0"/>
                <a:ea typeface="Times New Roman" panose="02020603050405020304" pitchFamily="18" charset="0"/>
              </a:rPr>
              <a:t>.</a:t>
            </a:r>
            <a:r>
              <a:rPr lang="ru-RU" sz="2200" i="1" cap="none" dirty="0">
                <a:latin typeface="Times New Roman" panose="02020603050405020304" pitchFamily="18" charset="0"/>
                <a:ea typeface="Times New Roman" panose="02020603050405020304" pitchFamily="18" charset="0"/>
              </a:rPr>
              <a:t> </a:t>
            </a:r>
            <a:r>
              <a:rPr lang="ru-RU" sz="2200" i="1" cap="none" dirty="0" err="1">
                <a:latin typeface="Times New Roman" panose="02020603050405020304" pitchFamily="18" charset="0"/>
                <a:ea typeface="Times New Roman" panose="02020603050405020304" pitchFamily="18" charset="0"/>
              </a:rPr>
              <a:t>к</a:t>
            </a:r>
            <a:r>
              <a:rPr lang="ru-RU" sz="2200" i="1" cap="none" dirty="0" err="1">
                <a:effectLst/>
                <a:latin typeface="Times New Roman" panose="02020603050405020304" pitchFamily="18" charset="0"/>
                <a:ea typeface="Times New Roman" panose="02020603050405020304" pitchFamily="18" charset="0"/>
              </a:rPr>
              <a:t>ошти</a:t>
            </a:r>
            <a:r>
              <a:rPr lang="ru-RU" sz="2200" i="1" cap="none" dirty="0">
                <a:effectLst/>
                <a:latin typeface="Times New Roman" panose="02020603050405020304" pitchFamily="18" charset="0"/>
                <a:ea typeface="Times New Roman" panose="02020603050405020304" pitchFamily="18" charset="0"/>
              </a:rPr>
              <a:t> </a:t>
            </a:r>
            <a:r>
              <a:rPr lang="ru-RU" sz="2200" i="1" cap="none" dirty="0" err="1">
                <a:effectLst/>
                <a:latin typeface="Times New Roman" panose="02020603050405020304" pitchFamily="18" charset="0"/>
                <a:ea typeface="Times New Roman" panose="02020603050405020304" pitchFamily="18" charset="0"/>
              </a:rPr>
              <a:t>направлені</a:t>
            </a:r>
            <a:r>
              <a:rPr lang="ru-RU" sz="2200" i="1" cap="none" dirty="0">
                <a:effectLst/>
                <a:latin typeface="Times New Roman" panose="02020603050405020304" pitchFamily="18" charset="0"/>
                <a:ea typeface="Times New Roman" panose="02020603050405020304" pitchFamily="18" charset="0"/>
              </a:rPr>
              <a:t>, </a:t>
            </a:r>
            <a:r>
              <a:rPr lang="ru-RU" sz="2200" i="1" cap="none" dirty="0" err="1">
                <a:effectLst/>
                <a:latin typeface="Times New Roman" panose="02020603050405020304" pitchFamily="18" charset="0"/>
                <a:ea typeface="Times New Roman" panose="02020603050405020304" pitchFamily="18" charset="0"/>
              </a:rPr>
              <a:t>відповідно</a:t>
            </a:r>
            <a:r>
              <a:rPr lang="uk-UA" sz="2200" i="1" cap="none" dirty="0">
                <a:effectLst/>
                <a:latin typeface="Times New Roman" panose="02020603050405020304" pitchFamily="18" charset="0"/>
                <a:ea typeface="Times New Roman" panose="02020603050405020304" pitchFamily="18" charset="0"/>
              </a:rPr>
              <a:t> до:</a:t>
            </a:r>
            <a:r>
              <a:rPr lang="uk-UA" sz="1800" dirty="0">
                <a:effectLst/>
                <a:latin typeface="Times New Roman" panose="02020603050405020304" pitchFamily="18" charset="0"/>
                <a:ea typeface="Times New Roman" panose="02020603050405020304" pitchFamily="18" charset="0"/>
              </a:rPr>
              <a:t/>
            </a:r>
            <a:br>
              <a:rPr lang="uk-UA" sz="1800" dirty="0">
                <a:effectLst/>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xmlns="" id="{190DC992-AD78-44B8-9CD7-60A562579CF8}"/>
              </a:ext>
            </a:extLst>
          </p:cNvPr>
          <p:cNvSpPr>
            <a:spLocks noGrp="1"/>
          </p:cNvSpPr>
          <p:nvPr>
            <p:ph sz="half" idx="1"/>
          </p:nvPr>
        </p:nvSpPr>
        <p:spPr/>
        <p:txBody>
          <a:bodyPr/>
          <a:lstStyle/>
          <a:p>
            <a:r>
              <a:rPr lang="uk-UA" sz="1800" dirty="0">
                <a:effectLst/>
                <a:latin typeface="Times New Roman" panose="02020603050405020304" pitchFamily="18" charset="0"/>
                <a:ea typeface="Times New Roman" panose="02020603050405020304" pitchFamily="18" charset="0"/>
              </a:rPr>
              <a:t>Програми використання земель на території </a:t>
            </a:r>
            <a:r>
              <a:rPr lang="uk-UA" sz="1800" dirty="0" err="1">
                <a:effectLst/>
                <a:latin typeface="Times New Roman" panose="02020603050405020304" pitchFamily="18" charset="0"/>
                <a:ea typeface="Times New Roman" panose="02020603050405020304" pitchFamily="18" charset="0"/>
              </a:rPr>
              <a:t>Фонтанської</a:t>
            </a:r>
            <a:r>
              <a:rPr lang="uk-UA" sz="1800" dirty="0">
                <a:effectLst/>
                <a:latin typeface="Times New Roman" panose="02020603050405020304" pitchFamily="18" charset="0"/>
                <a:ea typeface="Times New Roman" panose="02020603050405020304" pitchFamily="18" charset="0"/>
              </a:rPr>
              <a:t> сільської ради на 2021 рік виконано в сумі </a:t>
            </a:r>
            <a:r>
              <a:rPr lang="uk-UA" sz="1800" dirty="0">
                <a:effectLst/>
                <a:latin typeface="Times New Roman" panose="02020603050405020304" pitchFamily="18" charset="0"/>
                <a:ea typeface="Arial" panose="020B0604020202020204" pitchFamily="34" charset="0"/>
              </a:rPr>
              <a:t>300,000 </a:t>
            </a:r>
            <a:r>
              <a:rPr lang="uk-UA" sz="1800" dirty="0" err="1">
                <a:effectLst/>
                <a:latin typeface="Times New Roman" panose="02020603050405020304" pitchFamily="18" charset="0"/>
                <a:ea typeface="Arial" panose="020B0604020202020204" pitchFamily="34" charset="0"/>
              </a:rPr>
              <a:t>тис.грн</a:t>
            </a:r>
            <a:r>
              <a:rPr lang="uk-UA" sz="1800" dirty="0">
                <a:effectLst/>
                <a:latin typeface="Times New Roman" panose="02020603050405020304" pitchFamily="18" charset="0"/>
                <a:ea typeface="Arial" panose="020B0604020202020204" pitchFamily="34" charset="0"/>
              </a:rPr>
              <a:t>. на роботи з інвентаризації земельних ділянок комунальної власності, на яких розміщені об'єкти енергогенеруючих підприємств, установ і організацій на території населених пунктів Крижанівської сільської ради Лиманського району Одеської області</a:t>
            </a:r>
            <a:endParaRPr lang="uk-UA" sz="1800" dirty="0">
              <a:effectLst/>
              <a:latin typeface="Times New Roman" panose="02020603050405020304" pitchFamily="18" charset="0"/>
              <a:ea typeface="Times New Roman" panose="02020603050405020304" pitchFamily="18" charset="0"/>
            </a:endParaRPr>
          </a:p>
          <a:p>
            <a:endParaRPr lang="uk-UA" dirty="0"/>
          </a:p>
        </p:txBody>
      </p:sp>
      <p:sp>
        <p:nvSpPr>
          <p:cNvPr id="4" name="Місце для вмісту 3">
            <a:extLst>
              <a:ext uri="{FF2B5EF4-FFF2-40B4-BE49-F238E27FC236}">
                <a16:creationId xmlns:a16="http://schemas.microsoft.com/office/drawing/2014/main" xmlns="" id="{DEEB049F-1DCE-423A-83B1-AFEC9EE33871}"/>
              </a:ext>
            </a:extLst>
          </p:cNvPr>
          <p:cNvSpPr>
            <a:spLocks noGrp="1"/>
          </p:cNvSpPr>
          <p:nvPr>
            <p:ph sz="half" idx="2"/>
          </p:nvPr>
        </p:nvSpPr>
        <p:spPr/>
        <p:txBody>
          <a:bodyPr/>
          <a:lstStyle/>
          <a:p>
            <a:r>
              <a:rPr lang="uk-UA" sz="1800" dirty="0">
                <a:effectLst/>
                <a:latin typeface="Times New Roman" panose="02020603050405020304" pitchFamily="18" charset="0"/>
                <a:ea typeface="Times New Roman" panose="02020603050405020304" pitchFamily="18" charset="0"/>
              </a:rPr>
              <a:t>Програми фінансування заходів з </a:t>
            </a:r>
            <a:r>
              <a:rPr lang="uk-UA" sz="1800" dirty="0" err="1">
                <a:effectLst/>
                <a:latin typeface="Times New Roman" panose="02020603050405020304" pitchFamily="18" charset="0"/>
                <a:ea typeface="Times New Roman" panose="02020603050405020304" pitchFamily="18" charset="0"/>
              </a:rPr>
              <a:t>відчудження</a:t>
            </a:r>
            <a:r>
              <a:rPr lang="uk-UA" sz="1800" dirty="0">
                <a:effectLst/>
                <a:latin typeface="Times New Roman" panose="02020603050405020304" pitchFamily="18" charset="0"/>
                <a:ea typeface="Times New Roman" panose="02020603050405020304" pitchFamily="18" charset="0"/>
              </a:rPr>
              <a:t> (продажу) земельних ділянок, які не перебувають в комунальній власності територіальної громади на території </a:t>
            </a:r>
            <a:r>
              <a:rPr lang="uk-UA" sz="1800" dirty="0" err="1">
                <a:effectLst/>
                <a:latin typeface="Times New Roman" panose="02020603050405020304" pitchFamily="18" charset="0"/>
                <a:ea typeface="Times New Roman" panose="02020603050405020304" pitchFamily="18" charset="0"/>
              </a:rPr>
              <a:t>Фонтанської</a:t>
            </a:r>
            <a:r>
              <a:rPr lang="uk-UA" sz="1800" dirty="0">
                <a:effectLst/>
                <a:latin typeface="Times New Roman" panose="02020603050405020304" pitchFamily="18" charset="0"/>
                <a:ea typeface="Times New Roman" panose="02020603050405020304" pitchFamily="18" charset="0"/>
              </a:rPr>
              <a:t> сільської ради на 2021 рік виконано в сумі 43,924 </a:t>
            </a:r>
            <a:r>
              <a:rPr lang="uk-UA" sz="1800" dirty="0" err="1">
                <a:effectLst/>
                <a:latin typeface="Times New Roman" panose="02020603050405020304" pitchFamily="18" charset="0"/>
                <a:ea typeface="Times New Roman" panose="02020603050405020304" pitchFamily="18" charset="0"/>
              </a:rPr>
              <a:t>тис.грн</a:t>
            </a:r>
            <a:r>
              <a:rPr lang="uk-UA" sz="1800" dirty="0">
                <a:effectLst/>
                <a:latin typeface="Times New Roman" panose="02020603050405020304" pitchFamily="18" charset="0"/>
                <a:ea typeface="Times New Roman" panose="02020603050405020304" pitchFamily="18" charset="0"/>
              </a:rPr>
              <a:t>. на проведення експертизи грошової  оцінки земельних ділянок </a:t>
            </a:r>
          </a:p>
          <a:p>
            <a:endParaRPr lang="uk-UA" dirty="0"/>
          </a:p>
        </p:txBody>
      </p:sp>
    </p:spTree>
    <p:extLst>
      <p:ext uri="{BB962C8B-B14F-4D97-AF65-F5344CB8AC3E}">
        <p14:creationId xmlns:p14="http://schemas.microsoft.com/office/powerpoint/2010/main" val="277790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ECDEBF-2343-4363-9E08-D2F59604A27D}"/>
              </a:ext>
            </a:extLst>
          </p:cNvPr>
          <p:cNvSpPr>
            <a:spLocks noGrp="1"/>
          </p:cNvSpPr>
          <p:nvPr>
            <p:ph type="title"/>
          </p:nvPr>
        </p:nvSpPr>
        <p:spPr>
          <a:xfrm>
            <a:off x="1449217" y="804889"/>
            <a:ext cx="9605635" cy="722969"/>
          </a:xfrm>
        </p:spPr>
        <p:txBody>
          <a:bodyPr>
            <a:normAutofit fontScale="90000"/>
          </a:bodyPr>
          <a:lstStyle/>
          <a:p>
            <a:pPr algn="ctr"/>
            <a:r>
              <a:rPr lang="uk-UA" sz="2200" i="1" cap="none" dirty="0">
                <a:effectLst/>
                <a:latin typeface="Times New Roman" panose="02020603050405020304" pitchFamily="18" charset="0"/>
                <a:ea typeface="Calibri" panose="020F0502020204030204" pitchFamily="34" charset="0"/>
                <a:cs typeface="Times New Roman" panose="02020603050405020304" pitchFamily="18" charset="0"/>
              </a:rPr>
              <a:t>На будівництво </a:t>
            </a:r>
            <a:r>
              <a:rPr lang="uk-UA" sz="2200" b="1" i="1" cap="none" dirty="0">
                <a:effectLst/>
                <a:latin typeface="Times New Roman" panose="02020603050405020304" pitchFamily="18" charset="0"/>
                <a:ea typeface="Calibri" panose="020F0502020204030204" pitchFamily="34" charset="0"/>
                <a:cs typeface="Times New Roman" panose="02020603050405020304" pitchFamily="18" charset="0"/>
              </a:rPr>
              <a:t>об’єктів житлово-комунального господарства</a:t>
            </a:r>
            <a:r>
              <a:rPr lang="uk-UA" sz="2200" i="1" cap="none" dirty="0">
                <a:effectLst/>
                <a:latin typeface="Times New Roman" panose="02020603050405020304" pitchFamily="18" charset="0"/>
                <a:ea typeface="Calibri" panose="020F0502020204030204" pitchFamily="34" charset="0"/>
                <a:cs typeface="Times New Roman" panose="02020603050405020304" pitchFamily="18" charset="0"/>
              </a:rPr>
              <a:t> спрямовано коштів </a:t>
            </a:r>
            <a:br>
              <a:rPr lang="uk-UA" sz="2200" i="1" cap="none" dirty="0">
                <a:effectLst/>
                <a:latin typeface="Times New Roman" panose="02020603050405020304" pitchFamily="18" charset="0"/>
                <a:ea typeface="Calibri" panose="020F0502020204030204" pitchFamily="34" charset="0"/>
                <a:cs typeface="Times New Roman" panose="02020603050405020304" pitchFamily="18" charset="0"/>
              </a:rPr>
            </a:br>
            <a:r>
              <a:rPr lang="uk-UA" sz="2200" i="1" cap="none" dirty="0">
                <a:effectLst/>
                <a:latin typeface="Times New Roman" panose="02020603050405020304" pitchFamily="18" charset="0"/>
                <a:ea typeface="Calibri" panose="020F0502020204030204" pitchFamily="34" charset="0"/>
                <a:cs typeface="Times New Roman" panose="02020603050405020304" pitchFamily="18" charset="0"/>
              </a:rPr>
              <a:t>в сумі 375,02 тис. грн., в тому числі 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rPr>
              <a:t/>
            </a:r>
            <a:br>
              <a:rPr lang="uk-UA" sz="1800" dirty="0">
                <a:effectLst/>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xmlns="" id="{190DC992-AD78-44B8-9CD7-60A562579CF8}"/>
              </a:ext>
            </a:extLst>
          </p:cNvPr>
          <p:cNvSpPr>
            <a:spLocks noGrp="1"/>
          </p:cNvSpPr>
          <p:nvPr>
            <p:ph sz="half" idx="1"/>
          </p:nvPr>
        </p:nvSpPr>
        <p:spPr/>
        <p:txBody>
          <a:bodyPr/>
          <a:lstStyle/>
          <a:p>
            <a:pPr marL="342900" lvl="0" indent="-342900" algn="just">
              <a:buFont typeface="Symbol" panose="05050102010706020507" pitchFamily="18" charset="2"/>
              <a:buBlip>
                <a:blip r:embed="rId2"/>
              </a:buBlip>
            </a:pPr>
            <a:r>
              <a:rPr lang="uk-UA" sz="1800" dirty="0">
                <a:effectLst/>
                <a:latin typeface="Times New Roman" panose="02020603050405020304" pitchFamily="18" charset="0"/>
                <a:ea typeface="Arial" panose="020B0604020202020204" pitchFamily="34" charset="0"/>
              </a:rPr>
              <a:t>розробку проектної документації на б</a:t>
            </a:r>
            <a:r>
              <a:rPr lang="ru-RU" sz="1800" dirty="0" err="1">
                <a:effectLst/>
                <a:latin typeface="Times New Roman" panose="02020603050405020304" pitchFamily="18" charset="0"/>
                <a:ea typeface="Arial" panose="020B0604020202020204" pitchFamily="34" charset="0"/>
              </a:rPr>
              <a:t>удівництво</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мережі</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водовідведення</a:t>
            </a:r>
            <a:r>
              <a:rPr lang="ru-RU" sz="1800" dirty="0">
                <a:effectLst/>
                <a:latin typeface="Times New Roman" panose="02020603050405020304" pitchFamily="18" charset="0"/>
                <a:ea typeface="Arial" panose="020B0604020202020204" pitchFamily="34" charset="0"/>
              </a:rPr>
              <a:t> по </a:t>
            </a:r>
            <a:r>
              <a:rPr lang="ru-RU" sz="1800" dirty="0" err="1">
                <a:effectLst/>
                <a:latin typeface="Times New Roman" panose="02020603050405020304" pitchFamily="18" charset="0"/>
                <a:ea typeface="Arial" panose="020B0604020202020204" pitchFamily="34" charset="0"/>
              </a:rPr>
              <a:t>вул</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Ветеранів</a:t>
            </a:r>
            <a:r>
              <a:rPr lang="ru-RU" sz="1800" dirty="0">
                <a:effectLst/>
                <a:latin typeface="Times New Roman" panose="02020603050405020304" pitchFamily="18" charset="0"/>
                <a:ea typeface="Arial" panose="020B0604020202020204" pitchFamily="34" charset="0"/>
              </a:rPr>
              <a:t> на </a:t>
            </a:r>
            <a:r>
              <a:rPr lang="ru-RU" sz="1800" dirty="0" err="1">
                <a:effectLst/>
                <a:latin typeface="Times New Roman" panose="02020603050405020304" pitchFamily="18" charset="0"/>
                <a:ea typeface="Arial" panose="020B0604020202020204" pitchFamily="34" charset="0"/>
              </a:rPr>
              <a:t>ділянці</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від</a:t>
            </a:r>
            <a:r>
              <a:rPr lang="ru-RU" sz="1800" dirty="0">
                <a:effectLst/>
                <a:latin typeface="Times New Roman" panose="02020603050405020304" pitchFamily="18" charset="0"/>
                <a:ea typeface="Arial" panose="020B0604020202020204" pitchFamily="34" charset="0"/>
              </a:rPr>
              <a:t> буд. №15 до </a:t>
            </a:r>
            <a:r>
              <a:rPr lang="ru-RU" sz="1800" dirty="0" err="1">
                <a:effectLst/>
                <a:latin typeface="Times New Roman" panose="02020603050405020304" pitchFamily="18" charset="0"/>
                <a:ea typeface="Arial" panose="020B0604020202020204" pitchFamily="34" charset="0"/>
              </a:rPr>
              <a:t>вул</a:t>
            </a:r>
            <a:r>
              <a:rPr lang="ru-RU" sz="1800" dirty="0">
                <a:effectLst/>
                <a:latin typeface="Times New Roman" panose="02020603050405020304" pitchFamily="18" charset="0"/>
                <a:ea typeface="Arial" panose="020B0604020202020204" pitchFamily="34" charset="0"/>
              </a:rPr>
              <a:t>. Набережна в с. </a:t>
            </a:r>
            <a:r>
              <a:rPr lang="ru-RU" sz="1800" dirty="0" err="1">
                <a:effectLst/>
                <a:latin typeface="Times New Roman" panose="02020603050405020304" pitchFamily="18" charset="0"/>
                <a:ea typeface="Arial" panose="020B0604020202020204" pitchFamily="34" charset="0"/>
              </a:rPr>
              <a:t>Ліски</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Лиманського</a:t>
            </a:r>
            <a:r>
              <a:rPr lang="ru-RU" sz="1800" dirty="0">
                <a:effectLst/>
                <a:latin typeface="Times New Roman" panose="02020603050405020304" pitchFamily="18" charset="0"/>
                <a:ea typeface="Arial" panose="020B0604020202020204" pitchFamily="34" charset="0"/>
              </a:rPr>
              <a:t> району </a:t>
            </a:r>
            <a:r>
              <a:rPr lang="ru-RU" sz="1800" dirty="0" err="1">
                <a:effectLst/>
                <a:latin typeface="Times New Roman" panose="02020603050405020304" pitchFamily="18" charset="0"/>
                <a:ea typeface="Arial" panose="020B0604020202020204" pitchFamily="34" charset="0"/>
              </a:rPr>
              <a:t>Одеської</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області</a:t>
            </a:r>
            <a:r>
              <a:rPr lang="ru-RU" sz="1800" dirty="0">
                <a:effectLst/>
                <a:latin typeface="Times New Roman" panose="02020603050405020304" pitchFamily="18" charset="0"/>
                <a:ea typeface="Arial" panose="020B0604020202020204" pitchFamily="34" charset="0"/>
              </a:rPr>
              <a:t> та </a:t>
            </a:r>
            <a:r>
              <a:rPr lang="uk-UA" sz="1800" dirty="0">
                <a:effectLst/>
                <a:latin typeface="Times New Roman" panose="02020603050405020304" pitchFamily="18" charset="0"/>
                <a:ea typeface="Arial" panose="020B0604020202020204" pitchFamily="34" charset="0"/>
              </a:rPr>
              <a:t>б</a:t>
            </a:r>
            <a:r>
              <a:rPr lang="ru-RU" sz="1800" dirty="0" err="1">
                <a:effectLst/>
                <a:latin typeface="Times New Roman" panose="02020603050405020304" pitchFamily="18" charset="0"/>
                <a:ea typeface="Arial" panose="020B0604020202020204" pitchFamily="34" charset="0"/>
              </a:rPr>
              <a:t>удівництво</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мережі</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водовідведення</a:t>
            </a:r>
            <a:r>
              <a:rPr lang="ru-RU" sz="1800" dirty="0">
                <a:effectLst/>
                <a:latin typeface="Times New Roman" panose="02020603050405020304" pitchFamily="18" charset="0"/>
                <a:ea typeface="Arial" panose="020B0604020202020204" pitchFamily="34" charset="0"/>
              </a:rPr>
              <a:t> по </a:t>
            </a:r>
            <a:r>
              <a:rPr lang="ru-RU" sz="1800" dirty="0" err="1">
                <a:effectLst/>
                <a:latin typeface="Times New Roman" panose="02020603050405020304" pitchFamily="18" charset="0"/>
                <a:ea typeface="Arial" panose="020B0604020202020204" pitchFamily="34" charset="0"/>
              </a:rPr>
              <a:t>вул</a:t>
            </a:r>
            <a:r>
              <a:rPr lang="ru-RU" sz="1800" dirty="0">
                <a:effectLst/>
                <a:latin typeface="Times New Roman" panose="02020603050405020304" pitchFamily="18" charset="0"/>
                <a:ea typeface="Arial" panose="020B0604020202020204" pitchFamily="34" charset="0"/>
              </a:rPr>
              <a:t>. Гонтаренко в </a:t>
            </a:r>
            <a:r>
              <a:rPr lang="ru-RU" sz="1800" dirty="0" err="1">
                <a:effectLst/>
                <a:latin typeface="Times New Roman" panose="02020603050405020304" pitchFamily="18" charset="0"/>
                <a:ea typeface="Arial" panose="020B0604020202020204" pitchFamily="34" charset="0"/>
              </a:rPr>
              <a:t>селі</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Крижанівка</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Одеського</a:t>
            </a:r>
            <a:r>
              <a:rPr lang="ru-RU" sz="1800" dirty="0">
                <a:effectLst/>
                <a:latin typeface="Times New Roman" panose="02020603050405020304" pitchFamily="18" charset="0"/>
                <a:ea typeface="Arial" panose="020B0604020202020204" pitchFamily="34" charset="0"/>
              </a:rPr>
              <a:t> району </a:t>
            </a:r>
            <a:r>
              <a:rPr lang="ru-RU" sz="1800" dirty="0" err="1">
                <a:effectLst/>
                <a:latin typeface="Times New Roman" panose="02020603050405020304" pitchFamily="18" charset="0"/>
                <a:ea typeface="Arial" panose="020B0604020202020204" pitchFamily="34" charset="0"/>
              </a:rPr>
              <a:t>Одеської</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області</a:t>
            </a:r>
            <a:r>
              <a:rPr lang="uk-UA" sz="1800" dirty="0">
                <a:effectLst/>
                <a:latin typeface="Times New Roman" panose="02020603050405020304" pitchFamily="18" charset="0"/>
                <a:ea typeface="Arial" panose="020B0604020202020204" pitchFamily="34" charset="0"/>
              </a:rPr>
              <a:t> 72,4 тис. грн.</a:t>
            </a:r>
            <a:endParaRPr lang="uk-UA" sz="1800" dirty="0">
              <a:effectLst/>
              <a:latin typeface="Times New Roman" panose="02020603050405020304" pitchFamily="18" charset="0"/>
              <a:ea typeface="Times New Roman" panose="02020603050405020304" pitchFamily="18" charset="0"/>
            </a:endParaRPr>
          </a:p>
          <a:p>
            <a:endParaRPr lang="uk-UA" dirty="0"/>
          </a:p>
        </p:txBody>
      </p:sp>
      <p:sp>
        <p:nvSpPr>
          <p:cNvPr id="4" name="Місце для вмісту 3">
            <a:extLst>
              <a:ext uri="{FF2B5EF4-FFF2-40B4-BE49-F238E27FC236}">
                <a16:creationId xmlns:a16="http://schemas.microsoft.com/office/drawing/2014/main" xmlns="" id="{DEEB049F-1DCE-423A-83B1-AFEC9EE33871}"/>
              </a:ext>
            </a:extLst>
          </p:cNvPr>
          <p:cNvSpPr>
            <a:spLocks noGrp="1"/>
          </p:cNvSpPr>
          <p:nvPr>
            <p:ph sz="half" idx="2"/>
          </p:nvPr>
        </p:nvSpPr>
        <p:spPr/>
        <p:txBody>
          <a:bodyPr/>
          <a:lstStyle/>
          <a:p>
            <a:pPr marL="342900" lvl="0" indent="-342900" algn="just">
              <a:buFont typeface="Symbol" panose="05050102010706020507" pitchFamily="18" charset="2"/>
              <a:buBlip>
                <a:blip r:embed="rId2"/>
              </a:buBlip>
            </a:pPr>
            <a:r>
              <a:rPr lang="uk-UA" sz="1800" dirty="0">
                <a:effectLst/>
                <a:latin typeface="Times New Roman" panose="02020603050405020304" pitchFamily="18" charset="0"/>
                <a:ea typeface="Arial" panose="020B0604020202020204" pitchFamily="34" charset="0"/>
              </a:rPr>
              <a:t>р</a:t>
            </a:r>
            <a:r>
              <a:rPr lang="ru-RU" sz="1800" dirty="0" err="1">
                <a:effectLst/>
                <a:latin typeface="Times New Roman" panose="02020603050405020304" pitchFamily="18" charset="0"/>
                <a:ea typeface="Arial" panose="020B0604020202020204" pitchFamily="34" charset="0"/>
              </a:rPr>
              <a:t>оботи</a:t>
            </a:r>
            <a:r>
              <a:rPr lang="ru-RU" sz="1800" dirty="0">
                <a:effectLst/>
                <a:latin typeface="Times New Roman" panose="02020603050405020304" pitchFamily="18" charset="0"/>
                <a:ea typeface="Arial" panose="020B0604020202020204" pitchFamily="34" charset="0"/>
              </a:rPr>
              <a:t> по </a:t>
            </a:r>
            <a:r>
              <a:rPr lang="ru-RU" sz="1800" dirty="0" err="1">
                <a:effectLst/>
                <a:latin typeface="Times New Roman" panose="02020603050405020304" pitchFamily="18" charset="0"/>
                <a:ea typeface="Arial" panose="020B0604020202020204" pitchFamily="34" charset="0"/>
              </a:rPr>
              <a:t>об'єкту</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Капітальний</a:t>
            </a:r>
            <a:r>
              <a:rPr lang="ru-RU" sz="1800" dirty="0">
                <a:effectLst/>
                <a:latin typeface="Times New Roman" panose="02020603050405020304" pitchFamily="18" charset="0"/>
                <a:ea typeface="Arial" panose="020B0604020202020204" pitchFamily="34" charset="0"/>
              </a:rPr>
              <a:t> ремонт водопроводу по </a:t>
            </a:r>
            <a:r>
              <a:rPr lang="ru-RU" sz="1800" dirty="0" err="1">
                <a:effectLst/>
                <a:latin typeface="Times New Roman" panose="02020603050405020304" pitchFamily="18" charset="0"/>
                <a:ea typeface="Arial" panose="020B0604020202020204" pitchFamily="34" charset="0"/>
              </a:rPr>
              <a:t>вул</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Южна</a:t>
            </a:r>
            <a:r>
              <a:rPr lang="ru-RU" sz="1800" dirty="0">
                <a:effectLst/>
                <a:latin typeface="Times New Roman" panose="02020603050405020304" pitchFamily="18" charset="0"/>
                <a:ea typeface="Arial" panose="020B0604020202020204" pitchFamily="34" charset="0"/>
              </a:rPr>
              <a:t> на </a:t>
            </a:r>
            <a:r>
              <a:rPr lang="ru-RU" sz="1800" dirty="0" err="1">
                <a:effectLst/>
                <a:latin typeface="Times New Roman" panose="02020603050405020304" pitchFamily="18" charset="0"/>
                <a:ea typeface="Arial" panose="020B0604020202020204" pitchFamily="34" charset="0"/>
              </a:rPr>
              <a:t>ділянці</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від</a:t>
            </a:r>
            <a:r>
              <a:rPr lang="ru-RU" sz="1800" dirty="0">
                <a:effectLst/>
                <a:latin typeface="Times New Roman" panose="02020603050405020304" pitchFamily="18" charset="0"/>
                <a:ea typeface="Arial" panose="020B0604020202020204" pitchFamily="34" charset="0"/>
              </a:rPr>
              <a:t> буд.№ 26 до </a:t>
            </a:r>
            <a:r>
              <a:rPr lang="ru-RU" sz="1800" dirty="0" err="1">
                <a:effectLst/>
                <a:latin typeface="Times New Roman" panose="02020603050405020304" pitchFamily="18" charset="0"/>
                <a:ea typeface="Arial" panose="020B0604020202020204" pitchFamily="34" charset="0"/>
              </a:rPr>
              <a:t>вул</a:t>
            </a:r>
            <a:r>
              <a:rPr lang="ru-RU" sz="1800" dirty="0">
                <a:effectLst/>
                <a:latin typeface="Times New Roman" panose="02020603050405020304" pitchFamily="18" charset="0"/>
                <a:ea typeface="Arial" panose="020B0604020202020204" pitchFamily="34" charset="0"/>
              </a:rPr>
              <a:t>. Шевченко в с. </a:t>
            </a:r>
            <a:r>
              <a:rPr lang="ru-RU" sz="1800" dirty="0" err="1">
                <a:effectLst/>
                <a:latin typeface="Times New Roman" panose="02020603050405020304" pitchFamily="18" charset="0"/>
                <a:ea typeface="Arial" panose="020B0604020202020204" pitchFamily="34" charset="0"/>
              </a:rPr>
              <a:t>Ліски</a:t>
            </a:r>
            <a:r>
              <a:rPr lang="ru-RU" sz="1800" dirty="0">
                <a:effectLst/>
                <a:latin typeface="Times New Roman" panose="02020603050405020304" pitchFamily="18" charset="0"/>
                <a:ea typeface="Arial" panose="020B0604020202020204" pitchFamily="34" charset="0"/>
              </a:rPr>
              <a:t> </a:t>
            </a:r>
            <a:r>
              <a:rPr lang="ru-RU" sz="1800" dirty="0" err="1">
                <a:effectLst/>
                <a:latin typeface="Times New Roman" panose="02020603050405020304" pitchFamily="18" charset="0"/>
                <a:ea typeface="Arial" panose="020B0604020202020204" pitchFamily="34" charset="0"/>
              </a:rPr>
              <a:t>Лиманського</a:t>
            </a:r>
            <a:r>
              <a:rPr lang="ru-RU" sz="1800" dirty="0">
                <a:effectLst/>
                <a:latin typeface="Times New Roman" panose="02020603050405020304" pitchFamily="18" charset="0"/>
                <a:ea typeface="Arial" panose="020B0604020202020204" pitchFamily="34" charset="0"/>
              </a:rPr>
              <a:t> району </a:t>
            </a:r>
            <a:r>
              <a:rPr lang="ru-RU" sz="1800" dirty="0" err="1">
                <a:effectLst/>
                <a:latin typeface="Times New Roman" panose="02020603050405020304" pitchFamily="18" charset="0"/>
                <a:ea typeface="Arial" panose="020B0604020202020204" pitchFamily="34" charset="0"/>
              </a:rPr>
              <a:t>Одесь</a:t>
            </a:r>
            <a:r>
              <a:rPr lang="uk-UA" sz="1800" dirty="0" err="1">
                <a:effectLst/>
                <a:latin typeface="Times New Roman" panose="02020603050405020304" pitchFamily="18" charset="0"/>
                <a:ea typeface="Arial" panose="020B0604020202020204" pitchFamily="34" charset="0"/>
              </a:rPr>
              <a:t>кої</a:t>
            </a:r>
            <a:r>
              <a:rPr lang="uk-UA" sz="1800" dirty="0">
                <a:effectLst/>
                <a:latin typeface="Times New Roman" panose="02020603050405020304" pitchFamily="18" charset="0"/>
                <a:ea typeface="Arial" panose="020B0604020202020204" pitchFamily="34" charset="0"/>
              </a:rPr>
              <a:t> області 302,6 тис. грн.</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836363088"/>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364</TotalTime>
  <Words>1785</Words>
  <Application>Microsoft Office PowerPoint</Application>
  <PresentationFormat>Широкоэкранный</PresentationFormat>
  <Paragraphs>72</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Bahnschrift</vt:lpstr>
      <vt:lpstr>Calibri</vt:lpstr>
      <vt:lpstr>Gill Sans MT</vt:lpstr>
      <vt:lpstr>Symbol</vt:lpstr>
      <vt:lpstr>Times New Roman</vt:lpstr>
      <vt:lpstr>Wingdings</vt:lpstr>
      <vt:lpstr>Галерея</vt:lpstr>
      <vt:lpstr>Звіт про використання бюджетних коштів  по  Фонтанській сільській раді Одеського району  Одеської області за 2021рік </vt:lpstr>
      <vt:lpstr>Відповідно до фінансової та бюджетної звітності по головному розпоряднику бюджетних коштів – Фонтанській сільській раді Одеського району Одеської області- за 2021 рік проведено видатків на фінансування двадцяти бюджетних програмах на загальну суму 100 820,3 тис. грн., в тому числі по загальному фонду 86 779,9 тис. грн. та по спеціальному фонду 14 040,4 тис. грн. </vt:lpstr>
      <vt:lpstr>Для забезпечення соціального розвитку та підвищення рівня благоустрою на території громади, покращення якості життя та надання якісного медичного обслуговування мешканцям, частина бюджетних коштів спрямовувалася одержувачам бюджетних коштів, які фінансувалися відповідно до затверджених сесією програм.</vt:lpstr>
      <vt:lpstr>Презентация PowerPoint</vt:lpstr>
      <vt:lpstr>Презентация PowerPoint</vt:lpstr>
      <vt:lpstr>Презентация PowerPoint</vt:lpstr>
      <vt:lpstr>Презентация PowerPoint</vt:lpstr>
      <vt:lpstr>На здійснення заходів із землеустрою у звітному році видатки по спеціальному фонду виконано в сумі 343,924 тис. грн, або на 86,0 % до уточненого плану на рік  (399,990 тис. грн). кошти направлені, відповідно до: </vt:lpstr>
      <vt:lpstr>На будівництво об’єктів житлово-комунального господарства спрямовано коштів  в сумі 375,02 тис. грн., в тому числі на:  </vt:lpstr>
      <vt:lpstr>Фонтанською сільською радою по КТПКВКМБ 0117321 «будівництво освітніх установ та закладів»  </vt:lpstr>
      <vt:lpstr>Презентация PowerPoint</vt:lpstr>
      <vt:lpstr>На утримання та розвиток автомобільних доріг та дорожньої інфраструктури  протягом 2021 року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про використання бюджетних коштів  по Фонтанській сільській раді Одеського району Одеської області за 2021рік</dc:title>
  <dc:creator>Luris</dc:creator>
  <cp:lastModifiedBy>User</cp:lastModifiedBy>
  <cp:revision>4</cp:revision>
  <dcterms:created xsi:type="dcterms:W3CDTF">2022-02-22T07:50:11Z</dcterms:created>
  <dcterms:modified xsi:type="dcterms:W3CDTF">2023-03-17T10:12:46Z</dcterms:modified>
</cp:coreProperties>
</file>