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40" r:id="rId3"/>
    <p:sldId id="344" r:id="rId4"/>
    <p:sldId id="343" r:id="rId5"/>
    <p:sldId id="342" r:id="rId6"/>
    <p:sldId id="346" r:id="rId7"/>
    <p:sldId id="348" r:id="rId8"/>
    <p:sldId id="33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20" autoAdjust="0"/>
  </p:normalViewPr>
  <p:slideViewPr>
    <p:cSldViewPr>
      <p:cViewPr varScale="1">
        <p:scale>
          <a:sx n="72" d="100"/>
          <a:sy n="72" d="100"/>
        </p:scale>
        <p:origin x="150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23.02.2022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23.02.2022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23.02.2022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23.02.2022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23.02.2022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23.02.2022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23.02.2022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23.02.2022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836712"/>
            <a:ext cx="8892480" cy="1222375"/>
          </a:xfrm>
        </p:spPr>
        <p:txBody>
          <a:bodyPr>
            <a:no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uk-UA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Управління освіти </a:t>
            </a:r>
            <a:br>
              <a:rPr lang="uk-UA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uk-UA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Фонтанської сільської ради звітує …</a:t>
            </a:r>
            <a:br>
              <a:rPr lang="ru-RU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Education | PNG 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212976"/>
            <a:ext cx="4905375" cy="33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778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8C9BE4-0C2F-42D0-A050-4D1A43ACE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924944"/>
            <a:ext cx="8686800" cy="838200"/>
          </a:xfrm>
        </p:spPr>
        <p:txBody>
          <a:bodyPr>
            <a:normAutofit fontScale="90000"/>
          </a:bodyPr>
          <a:lstStyle/>
          <a:p>
            <a:pPr marL="342900" lvl="0" indent="-342900" algn="ctr">
              <a:lnSpc>
                <a:spcPct val="107000"/>
              </a:lnSpc>
              <a:spcAft>
                <a:spcPts val="800"/>
              </a:spcAft>
            </a:pPr>
            <a:br>
              <a:rPr lang="uk-UA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Управління освіти дії На підставі рішення Фонтанської сільської ради від 11.12.2020 року № 10-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VIII</a:t>
            </a:r>
            <a:r>
              <a:rPr lang="uk-UA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uk-UA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3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«про створення управління освіти Фонтанської сільської ради Лиманського району Одеської області та затвердження Положення про управління освіти».</a:t>
            </a:r>
            <a:br>
              <a:rPr lang="ru-UA" sz="3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UA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9427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B55D2D-AEB4-485E-8231-C8914F19F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88640"/>
            <a:ext cx="8686800" cy="307504"/>
          </a:xfrm>
        </p:spPr>
        <p:txBody>
          <a:bodyPr>
            <a:noAutofit/>
          </a:bodyPr>
          <a:lstStyle/>
          <a:p>
            <a:pPr algn="ctr"/>
            <a:br>
              <a:rPr kumimoji="0" lang="ru-UA" sz="2400" b="1" i="0" u="none" strike="noStrike" kern="1200" cap="none" normalizeH="0" baseline="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4000" b="1" cap="none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Структура Управління</a:t>
            </a:r>
            <a:endParaRPr lang="ru-UA" sz="4000" b="1" cap="none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E67E965-B6A7-4138-AFA3-3AA5EC644761}"/>
              </a:ext>
            </a:extLst>
          </p:cNvPr>
          <p:cNvSpPr/>
          <p:nvPr/>
        </p:nvSpPr>
        <p:spPr>
          <a:xfrm>
            <a:off x="3635896" y="1177280"/>
            <a:ext cx="2196244" cy="43204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 освіти</a:t>
            </a:r>
            <a:endParaRPr lang="ru-UA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8B67C800-8B7B-4E12-A95C-AFAA5BB4D7FA}"/>
              </a:ext>
            </a:extLst>
          </p:cNvPr>
          <p:cNvCxnSpPr>
            <a:cxnSpLocks/>
            <a:stCxn id="3" idx="2"/>
            <a:endCxn id="7" idx="0"/>
          </p:cNvCxnSpPr>
          <p:nvPr/>
        </p:nvCxnSpPr>
        <p:spPr>
          <a:xfrm flipH="1">
            <a:off x="1673678" y="1609328"/>
            <a:ext cx="3060340" cy="11154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61A0956-D62A-4EDF-A565-406ACC2C926B}"/>
              </a:ext>
            </a:extLst>
          </p:cNvPr>
          <p:cNvSpPr/>
          <p:nvPr/>
        </p:nvSpPr>
        <p:spPr>
          <a:xfrm>
            <a:off x="476545" y="2724752"/>
            <a:ext cx="2394266" cy="196368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Заклади загальної середньої освіти:</a:t>
            </a:r>
          </a:p>
          <a:p>
            <a:pPr algn="ctr"/>
            <a:endParaRPr lang="uk-UA" sz="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uk-U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Крижанівський НВК;</a:t>
            </a:r>
          </a:p>
          <a:p>
            <a:pPr algn="ctr"/>
            <a:r>
              <a:rPr lang="uk-U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Фонтанський НВК;</a:t>
            </a:r>
          </a:p>
          <a:p>
            <a:pPr algn="ctr"/>
            <a:r>
              <a:rPr lang="uk-U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Олександрівський ЗЗСО;</a:t>
            </a:r>
          </a:p>
          <a:p>
            <a:pPr algn="ctr"/>
            <a:r>
              <a:rPr lang="uk-U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Новодофінівська гімназія;</a:t>
            </a:r>
          </a:p>
          <a:p>
            <a:pPr algn="ctr"/>
            <a:r>
              <a:rPr lang="uk-U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Світлівська початкова школа.</a:t>
            </a:r>
            <a:endParaRPr lang="uk-UA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UA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8E2E120A-4800-419E-9971-61C45A621144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4283968" y="1609328"/>
            <a:ext cx="450050" cy="15474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4539A54-152F-4B90-9051-B43C1C78F5B9}"/>
              </a:ext>
            </a:extLst>
          </p:cNvPr>
          <p:cNvSpPr/>
          <p:nvPr/>
        </p:nvSpPr>
        <p:spPr>
          <a:xfrm>
            <a:off x="3091278" y="3197145"/>
            <a:ext cx="2196244" cy="187220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Заклади дошкільної освіти:</a:t>
            </a:r>
          </a:p>
          <a:p>
            <a:pPr algn="ctr"/>
            <a:endParaRPr lang="uk-UA" sz="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 algn="ctr">
              <a:buAutoNum type="arabicPeriod"/>
            </a:pPr>
            <a:r>
              <a:rPr lang="uk-U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 «Тополька»;</a:t>
            </a:r>
          </a:p>
          <a:p>
            <a:pPr marL="228600" indent="-228600" algn="ctr">
              <a:buAutoNum type="arabicPeriod"/>
            </a:pPr>
            <a:r>
              <a:rPr lang="uk-U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 «Гніздечко»;</a:t>
            </a:r>
          </a:p>
          <a:p>
            <a:pPr marL="228600" indent="-228600" algn="ctr">
              <a:buAutoNum type="arabicPeriod"/>
            </a:pPr>
            <a:r>
              <a:rPr lang="uk-U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 «Капітошка»;</a:t>
            </a:r>
          </a:p>
          <a:p>
            <a:pPr marL="228600" indent="-228600" algn="ctr">
              <a:buAutoNum type="arabicPeriod"/>
            </a:pPr>
            <a:r>
              <a:rPr lang="uk-U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 «Казкова Рів’єра»;</a:t>
            </a:r>
          </a:p>
          <a:p>
            <a:pPr marL="228600" indent="-228600" algn="ctr">
              <a:buAutoNum type="arabicPeriod"/>
            </a:pPr>
            <a:r>
              <a:rPr lang="uk-U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 «Вербиченька»; </a:t>
            </a:r>
          </a:p>
          <a:p>
            <a:pPr marL="228600" indent="-228600" algn="ctr">
              <a:buAutoNum type="arabicPeriod"/>
            </a:pPr>
            <a:r>
              <a:rPr lang="uk-U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 «Карамелька».</a:t>
            </a:r>
            <a:endParaRPr lang="ru-UA"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6B08C86C-846B-420B-98A9-0A170F34EFC9}"/>
              </a:ext>
            </a:extLst>
          </p:cNvPr>
          <p:cNvCxnSpPr>
            <a:cxnSpLocks/>
            <a:stCxn id="3" idx="2"/>
            <a:endCxn id="19" idx="0"/>
          </p:cNvCxnSpPr>
          <p:nvPr/>
        </p:nvCxnSpPr>
        <p:spPr>
          <a:xfrm>
            <a:off x="4734018" y="1609328"/>
            <a:ext cx="2444709" cy="22034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67F9B6CB-6EA3-4FF7-822C-B5EE9598745D}"/>
              </a:ext>
            </a:extLst>
          </p:cNvPr>
          <p:cNvCxnSpPr>
            <a:cxnSpLocks/>
          </p:cNvCxnSpPr>
          <p:nvPr/>
        </p:nvCxnSpPr>
        <p:spPr>
          <a:xfrm>
            <a:off x="4745241" y="1602920"/>
            <a:ext cx="3168352" cy="10967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ADBDD661-9C80-4469-A97C-00F1A26AE128}"/>
              </a:ext>
            </a:extLst>
          </p:cNvPr>
          <p:cNvSpPr/>
          <p:nvPr/>
        </p:nvSpPr>
        <p:spPr>
          <a:xfrm>
            <a:off x="5689004" y="3812811"/>
            <a:ext cx="2979446" cy="10081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Приватна школа </a:t>
            </a:r>
          </a:p>
          <a:p>
            <a:pPr algn="ctr"/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ru-UA" sz="1100" b="1" i="0" u="none" strike="noStrike" kern="120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ТОВ «</a:t>
            </a:r>
            <a:r>
              <a:rPr kumimoji="0" lang="uk-UA" sz="1100" b="1" i="0" u="none" strike="noStrike" kern="120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ліцей з дошкільним відділенням, початковою школою та </a:t>
            </a:r>
            <a:r>
              <a:rPr kumimoji="0" lang="ru-UA" sz="1100" b="1" i="0" u="none" strike="noStrike" kern="120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гімназія «Інтерактив»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UA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E4C20EDB-BC68-4690-9F92-D912E9F01965}"/>
              </a:ext>
            </a:extLst>
          </p:cNvPr>
          <p:cNvSpPr/>
          <p:nvPr/>
        </p:nvSpPr>
        <p:spPr>
          <a:xfrm>
            <a:off x="6612633" y="2724752"/>
            <a:ext cx="2520280" cy="43204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 «Мистецька школа»</a:t>
            </a:r>
            <a:endParaRPr lang="ru-UA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Заголовок 1">
            <a:extLst>
              <a:ext uri="{FF2B5EF4-FFF2-40B4-BE49-F238E27FC236}">
                <a16:creationId xmlns:a16="http://schemas.microsoft.com/office/drawing/2014/main" id="{A57F3ACA-D9B9-4A14-992B-70F1BF6F2F2C}"/>
              </a:ext>
            </a:extLst>
          </p:cNvPr>
          <p:cNvSpPr txBox="1">
            <a:spLocks/>
          </p:cNvSpPr>
          <p:nvPr/>
        </p:nvSpPr>
        <p:spPr>
          <a:xfrm>
            <a:off x="323527" y="5242702"/>
            <a:ext cx="8820473" cy="1402184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7000"/>
              </a:lnSpc>
            </a:pPr>
            <a:r>
              <a:rPr lang="uk-UA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</a:t>
            </a:r>
            <a:r>
              <a:rPr lang="ru-UA" sz="1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затверджен</a:t>
            </a:r>
            <a:r>
              <a:rPr lang="uk-UA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UA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мереж</a:t>
            </a:r>
            <a:r>
              <a:rPr lang="uk-UA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</a:t>
            </a:r>
            <a:r>
              <a:rPr lang="ru-UA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закладів освіти по </a:t>
            </a:r>
            <a:r>
              <a:rPr lang="ru-UA" sz="1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територіальній</a:t>
            </a:r>
            <a:r>
              <a:rPr lang="ru-UA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громаді</a:t>
            </a:r>
            <a:r>
              <a:rPr lang="ru-UA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</a:t>
            </a:r>
            <a:r>
              <a:rPr lang="ru-UA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2020-2021  </a:t>
            </a:r>
            <a:r>
              <a:rPr lang="ru-UA" sz="1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навчальний</a:t>
            </a:r>
            <a:r>
              <a:rPr lang="ru-UA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рік</a:t>
            </a:r>
            <a:r>
              <a:rPr lang="ru-UA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UA" sz="1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кількості</a:t>
            </a:r>
            <a:r>
              <a:rPr lang="ru-UA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 1</a:t>
            </a:r>
            <a:r>
              <a:rPr lang="uk-UA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UA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UA" sz="1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установ</a:t>
            </a:r>
            <a:r>
              <a:rPr lang="ru-UA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  </a:t>
            </a:r>
            <a:r>
              <a:rPr lang="uk-UA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</a:t>
            </a:r>
            <a:r>
              <a:rPr lang="ru-UA" sz="1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саме</a:t>
            </a:r>
            <a:r>
              <a:rPr lang="ru-UA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 </a:t>
            </a:r>
            <a:r>
              <a:rPr lang="uk-UA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UA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 за</a:t>
            </a:r>
            <a:r>
              <a:rPr lang="uk-UA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кладів загальної середньої освіти </a:t>
            </a:r>
            <a:r>
              <a:rPr lang="ru-UA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 6 </a:t>
            </a:r>
            <a:r>
              <a:rPr lang="ru-UA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закладів</a:t>
            </a:r>
            <a:r>
              <a:rPr lang="uk-UA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дошкільної освіти, 1 Управління освіти, 1 Приватна школа, 1 Ку «Мистецька школа»</a:t>
            </a:r>
            <a:endParaRPr lang="ru-UA" sz="1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980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8C9BE4-0C2F-42D0-A050-4D1A43ACE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2132856"/>
            <a:ext cx="7344816" cy="838200"/>
          </a:xfrm>
        </p:spPr>
        <p:txBody>
          <a:bodyPr>
            <a:no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br>
              <a:rPr lang="uk-UA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UA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Рішенням</a:t>
            </a: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r>
              <a:rPr lang="ru-UA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сесії</a:t>
            </a:r>
            <a:r>
              <a:rPr lang="ru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Фонтанської сільської ради </a:t>
            </a:r>
            <a:r>
              <a:rPr lang="ru-UA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</a:t>
            </a:r>
            <a:r>
              <a:rPr lang="ru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06</a:t>
            </a:r>
            <a:r>
              <a:rPr lang="ru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07</a:t>
            </a:r>
            <a:r>
              <a:rPr lang="ru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.202</a:t>
            </a: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ru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року № </a:t>
            </a: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245</a:t>
            </a:r>
            <a:r>
              <a:rPr lang="ru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-ІІІ</a:t>
            </a: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та </a:t>
            </a:r>
            <a:r>
              <a:rPr lang="ru-UA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</a:t>
            </a:r>
            <a:r>
              <a:rPr lang="ru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</a:t>
            </a: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r>
              <a:rPr lang="ru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.2021року</a:t>
            </a: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</a:t>
            </a: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47-</a:t>
            </a:r>
            <a:r>
              <a:rPr lang="ru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ІІІ  </a:t>
            </a:r>
            <a:r>
              <a:rPr lang="ru-UA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затверджено</a:t>
            </a:r>
            <a:r>
              <a:rPr lang="ru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 </a:t>
            </a: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штатну </a:t>
            </a:r>
            <a:r>
              <a:rPr lang="ru-UA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чисельність</a:t>
            </a:r>
            <a:r>
              <a:rPr lang="ru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загалом</a:t>
            </a:r>
            <a:r>
              <a:rPr lang="ru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 в </a:t>
            </a:r>
            <a:r>
              <a:rPr lang="ru-UA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кількості</a:t>
            </a:r>
            <a:r>
              <a:rPr lang="ru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565,58</a:t>
            </a:r>
            <a:r>
              <a:rPr lang="ru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штатних</a:t>
            </a:r>
            <a:r>
              <a:rPr lang="ru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одиниц</a:t>
            </a: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</a:t>
            </a:r>
            <a:r>
              <a:rPr lang="ru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UA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UA" sz="2800" dirty="0"/>
          </a:p>
        </p:txBody>
      </p:sp>
      <p:pic>
        <p:nvPicPr>
          <p:cNvPr id="3080" name="Picture 8" descr="Последствия объединения школ в Москве: результаты исследования профсоюза  &amp;quot;Учитель&amp;quot;&amp;quot;">
            <a:extLst>
              <a:ext uri="{FF2B5EF4-FFF2-40B4-BE49-F238E27FC236}">
                <a16:creationId xmlns:a16="http://schemas.microsoft.com/office/drawing/2014/main" id="{C4EE39F5-8DA7-4794-8D9A-9C84907A1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043" y="3212976"/>
            <a:ext cx="3619946" cy="329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262803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AS Бухгалтерія">
            <a:extLst>
              <a:ext uri="{FF2B5EF4-FFF2-40B4-BE49-F238E27FC236}">
                <a16:creationId xmlns:a16="http://schemas.microsoft.com/office/drawing/2014/main" id="{7BF8BE66-25A1-48B3-A62E-51CB7399B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26326">
            <a:off x="5870118" y="4504979"/>
            <a:ext cx="2971109" cy="19807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8C9BE4-0C2F-42D0-A050-4D1A43ACE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20688"/>
            <a:ext cx="8915400" cy="4464496"/>
          </a:xfrm>
        </p:spPr>
        <p:txBody>
          <a:bodyPr>
            <a:noAutofit/>
          </a:bodyPr>
          <a:lstStyle/>
          <a:p>
            <a:pPr marL="342900" lvl="0" indent="-342900" algn="ctr">
              <a:lnSpc>
                <a:spcPct val="107000"/>
              </a:lnSpc>
              <a:spcAft>
                <a:spcPts val="800"/>
              </a:spcAft>
              <a:tabLst>
                <a:tab pos="2637155" algn="ctr"/>
                <a:tab pos="5274310" algn="r"/>
              </a:tabLst>
            </a:pPr>
            <a:r>
              <a:rPr lang="ru-U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 з </a:t>
            </a:r>
            <a:r>
              <a:rPr lang="ru-UA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урахуванням</a:t>
            </a:r>
            <a:r>
              <a:rPr lang="ru-U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змін</a:t>
            </a:r>
            <a:r>
              <a:rPr lang="ru-U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 2021 </a:t>
            </a:r>
            <a:r>
              <a:rPr lang="ru-UA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рік</a:t>
            </a:r>
            <a:r>
              <a:rPr lang="ru-U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 </a:t>
            </a:r>
            <a:r>
              <a:rPr lang="ru-UA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загальному</a:t>
            </a:r>
            <a:r>
              <a:rPr lang="ru-U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фонду по </a:t>
            </a:r>
            <a:r>
              <a:rPr lang="ru-UA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галузі</a:t>
            </a:r>
            <a:r>
              <a:rPr lang="ru-U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lang="ru-UA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Освіта</a:t>
            </a:r>
            <a:r>
              <a:rPr lang="ru-U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ru-UA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виконано</a:t>
            </a:r>
            <a:r>
              <a:rPr lang="ru-U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103 666,09 тис.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lang="ru-UA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рн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b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Або </a:t>
            </a:r>
            <a:r>
              <a:rPr lang="ru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93,73 % до </a:t>
            </a:r>
            <a:r>
              <a:rPr lang="ru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уточненого</a:t>
            </a:r>
            <a:r>
              <a:rPr lang="ru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плану на </a:t>
            </a:r>
            <a:r>
              <a:rPr lang="ru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звітний</a:t>
            </a:r>
            <a:r>
              <a:rPr lang="ru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період (110 600,287 тис. грн.). </a:t>
            </a:r>
            <a:b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</a:t>
            </a:r>
            <a:r>
              <a:rPr lang="ru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спеціальному</a:t>
            </a:r>
            <a:r>
              <a:rPr lang="ru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фонду план </a:t>
            </a:r>
            <a:r>
              <a:rPr lang="ru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асигнувань</a:t>
            </a:r>
            <a:r>
              <a:rPr lang="ru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 </a:t>
            </a:r>
            <a:r>
              <a:rPr lang="ru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кошторисним</a:t>
            </a:r>
            <a:r>
              <a:rPr lang="ru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призначенням</a:t>
            </a:r>
            <a:r>
              <a:rPr lang="ru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рік</a:t>
            </a:r>
            <a:r>
              <a:rPr lang="ru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 </a:t>
            </a:r>
            <a:r>
              <a:rPr lang="ru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урахуванням</a:t>
            </a:r>
            <a:r>
              <a:rPr lang="ru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змін</a:t>
            </a:r>
            <a:r>
              <a:rPr lang="ru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( 4167,79 тис. грн.) </a:t>
            </a:r>
            <a:r>
              <a:rPr lang="ru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виконано</a:t>
            </a:r>
            <a:r>
              <a:rPr lang="ru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сумі</a:t>
            </a:r>
            <a:r>
              <a:rPr lang="ru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3 354,56 тис. грн., </a:t>
            </a:r>
            <a:r>
              <a:rPr lang="ru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або</a:t>
            </a:r>
            <a:r>
              <a:rPr lang="ru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80,49 %. </a:t>
            </a:r>
            <a:br>
              <a:rPr lang="ru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UA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651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Субвенція на дезінфектори. Чому на місцях можуть не встигнути її  використати | Нова українська школа">
            <a:extLst>
              <a:ext uri="{FF2B5EF4-FFF2-40B4-BE49-F238E27FC236}">
                <a16:creationId xmlns:a16="http://schemas.microsoft.com/office/drawing/2014/main" id="{C603BB48-113E-4D6E-BCBB-3608E2E75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64794">
            <a:off x="5997923" y="4746380"/>
            <a:ext cx="2769295" cy="17391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На Вінниччині використано майже 80% субвенції НУШ — Вінницька обласна  державна адміністрація">
            <a:extLst>
              <a:ext uri="{FF2B5EF4-FFF2-40B4-BE49-F238E27FC236}">
                <a16:creationId xmlns:a16="http://schemas.microsoft.com/office/drawing/2014/main" id="{9B69F6B8-DC0D-4BAE-9917-457BDC8B1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53176">
            <a:off x="2984757" y="4767996"/>
            <a:ext cx="2895043" cy="16418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Громади Одещини не використали сотні мільйонів гривень освітньої субвенції  :: Ізбірком :: Головні події Одеси">
            <a:extLst>
              <a:ext uri="{FF2B5EF4-FFF2-40B4-BE49-F238E27FC236}">
                <a16:creationId xmlns:a16="http://schemas.microsoft.com/office/drawing/2014/main" id="{C73C1F2F-442D-4DCB-B1CC-8F058B160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04289">
            <a:off x="361962" y="4885029"/>
            <a:ext cx="2841417" cy="16920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AE481F-787E-471F-A73C-3061AA3E2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332656"/>
            <a:ext cx="8686800" cy="720080"/>
          </a:xfrm>
        </p:spPr>
        <p:txBody>
          <a:bodyPr>
            <a:normAutofit/>
          </a:bodyPr>
          <a:lstStyle/>
          <a:p>
            <a:r>
              <a:rPr kumimoji="0" lang="uk-UA" sz="2000" b="1" i="0" u="none" strike="noStrike" kern="1200" cap="all" spc="0" normalizeH="0" baseline="0" noProof="0" dirty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використано субвенції з державного бюджету:</a:t>
            </a:r>
            <a:endParaRPr lang="ru-UA" sz="5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A62D41-80A8-4E8F-B5CD-6A26FCCE83FE}"/>
              </a:ext>
            </a:extLst>
          </p:cNvPr>
          <p:cNvSpPr txBox="1"/>
          <p:nvPr/>
        </p:nvSpPr>
        <p:spPr>
          <a:xfrm>
            <a:off x="-51693" y="1249256"/>
            <a:ext cx="9042881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br>
              <a:rPr kumimoji="0" lang="uk-UA" sz="1200" b="1" i="0" u="none" strike="noStrike" kern="1200" cap="all" spc="0" normalizeH="0" baseline="0" noProof="0" dirty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uk-UA" sz="1600" b="1" i="0" u="none" strike="noStrike" kern="1200" cap="all" spc="0" normalizeH="0" baseline="0" noProof="0" dirty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ru-UA" b="0" i="0" u="none" strike="noStrike" kern="1200" cap="all" spc="0" normalizeH="0" baseline="0" noProof="0" dirty="0" err="1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освітня</a:t>
            </a:r>
            <a:r>
              <a:rPr kumimoji="0" lang="ru-UA" b="0" i="0" u="none" strike="noStrike" kern="1200" cap="all" spc="0" normalizeH="0" baseline="0" noProof="0" dirty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UA" b="0" i="0" u="none" strike="noStrike" kern="1200" cap="all" spc="0" normalizeH="0" baseline="0" noProof="0" dirty="0" err="1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субвенція</a:t>
            </a:r>
            <a:r>
              <a:rPr kumimoji="0" lang="ru-UA" b="0" i="0" u="none" strike="noStrike" kern="1200" cap="all" spc="0" normalizeH="0" baseline="0" noProof="0" dirty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 державного бюджету </a:t>
            </a:r>
            <a:r>
              <a:rPr kumimoji="0" lang="uk-UA" b="0" i="0" u="none" strike="noStrike" kern="1200" cap="all" spc="0" normalizeH="0" baseline="0" noProof="0" dirty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суму </a:t>
            </a:r>
            <a:r>
              <a:rPr kumimoji="0" lang="ru-UA" b="0" i="0" u="none" strike="noStrike" kern="1200" cap="all" spc="0" normalizeH="0" baseline="0" noProof="0" dirty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48 300,119</a:t>
            </a:r>
            <a:r>
              <a:rPr kumimoji="0" lang="uk-UA" b="0" i="0" u="none" strike="noStrike" kern="1200" cap="all" spc="0" normalizeH="0" baseline="0" noProof="0" dirty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тис. грн </a:t>
            </a:r>
          </a:p>
          <a:p>
            <a:pPr algn="ctr"/>
            <a:br>
              <a:rPr kumimoji="0" lang="ru-UA" b="0" i="0" u="none" strike="noStrike" kern="1200" cap="all" spc="0" normalizeH="0" baseline="0" noProof="0" dirty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uk-UA" b="0" i="0" u="none" strike="noStrike" kern="1200" cap="all" spc="0" normalizeH="0" baseline="0" noProof="0" dirty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ru-UA" b="0" i="0" u="none" strike="noStrike" kern="1200" cap="all" spc="0" normalizeH="0" baseline="0" noProof="0" dirty="0" err="1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субвенція</a:t>
            </a:r>
            <a:r>
              <a:rPr kumimoji="0" lang="ru-UA" b="0" i="0" u="none" strike="noStrike" kern="1200" cap="all" spc="0" normalizeH="0" baseline="0" noProof="0" dirty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kumimoji="0" lang="ru-UA" b="0" i="0" u="none" strike="noStrike" kern="1200" cap="all" spc="0" normalizeH="0" baseline="0" noProof="0" dirty="0" err="1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надання</a:t>
            </a:r>
            <a:r>
              <a:rPr kumimoji="0" lang="ru-UA" b="0" i="0" u="none" strike="noStrike" kern="1200" cap="all" spc="0" normalizeH="0" baseline="0" noProof="0" dirty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UA" b="0" i="0" u="none" strike="noStrike" kern="1200" cap="all" spc="0" normalizeH="0" baseline="0" noProof="0" dirty="0" err="1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державної</a:t>
            </a:r>
            <a:r>
              <a:rPr kumimoji="0" lang="ru-UA" b="0" i="0" u="none" strike="noStrike" kern="1200" cap="all" spc="0" normalizeH="0" baseline="0" noProof="0" dirty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UA" b="0" i="0" u="none" strike="noStrike" kern="1200" cap="all" spc="0" normalizeH="0" baseline="0" noProof="0" dirty="0" err="1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підтримки</a:t>
            </a:r>
            <a:r>
              <a:rPr kumimoji="0" lang="ru-UA" b="0" i="0" u="none" strike="noStrike" kern="1200" cap="all" spc="0" normalizeH="0" baseline="0" noProof="0" dirty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особам з </a:t>
            </a:r>
            <a:r>
              <a:rPr kumimoji="0" lang="ru-UA" b="0" i="0" u="none" strike="noStrike" kern="1200" cap="all" spc="0" normalizeH="0" baseline="0" noProof="0" dirty="0" err="1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особливими</a:t>
            </a:r>
            <a:r>
              <a:rPr kumimoji="0" lang="ru-UA" b="0" i="0" u="none" strike="noStrike" kern="1200" cap="all" spc="0" normalizeH="0" baseline="0" noProof="0" dirty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UA" b="0" i="0" u="none" strike="noStrike" kern="1200" cap="all" spc="0" normalizeH="0" baseline="0" noProof="0" dirty="0" err="1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освітніми</a:t>
            </a:r>
            <a:r>
              <a:rPr kumimoji="0" lang="ru-UA" b="0" i="0" u="none" strike="noStrike" kern="1200" cap="all" spc="0" normalizeH="0" baseline="0" noProof="0" dirty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потребами з державного бюджету</a:t>
            </a:r>
            <a:r>
              <a:rPr kumimoji="0" lang="uk-UA" b="0" i="0" u="none" strike="noStrike" kern="1200" cap="all" spc="0" normalizeH="0" baseline="0" noProof="0" dirty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суму </a:t>
            </a:r>
            <a:r>
              <a:rPr kumimoji="0" lang="ru-UA" b="0" i="0" u="none" strike="noStrike" kern="1200" cap="all" spc="0" normalizeH="0" baseline="0" noProof="0" dirty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154,18</a:t>
            </a:r>
            <a:r>
              <a:rPr kumimoji="0" lang="uk-UA" b="0" i="0" u="none" strike="noStrike" kern="1200" cap="all" spc="0" normalizeH="0" baseline="0" noProof="0" dirty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тис. грн</a:t>
            </a:r>
          </a:p>
          <a:p>
            <a:pPr algn="ctr"/>
            <a:br>
              <a:rPr kumimoji="0" lang="ru-UA" b="0" i="0" u="none" strike="noStrike" kern="1200" cap="all" spc="0" normalizeH="0" baseline="0" noProof="0" dirty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uk-UA" b="0" i="0" u="none" strike="noStrike" kern="1200" cap="all" spc="0" normalizeH="0" baseline="0" noProof="0" dirty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ru-UA" b="0" i="0" u="none" strike="noStrike" kern="1200" cap="all" spc="0" normalizeH="0" baseline="0" noProof="0" dirty="0" err="1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Субвенція</a:t>
            </a:r>
            <a:r>
              <a:rPr kumimoji="0" lang="ru-UA" b="0" i="0" u="none" strike="noStrike" kern="1200" cap="all" spc="0" normalizeH="0" baseline="0" noProof="0" dirty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 </a:t>
            </a:r>
            <a:r>
              <a:rPr kumimoji="0" lang="ru-UA" b="0" i="0" u="none" strike="noStrike" kern="1200" cap="all" spc="0" normalizeH="0" baseline="0" noProof="0" dirty="0" err="1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місцевого</a:t>
            </a:r>
            <a:r>
              <a:rPr kumimoji="0" lang="ru-UA" b="0" i="0" u="none" strike="noStrike" kern="1200" cap="all" spc="0" normalizeH="0" baseline="0" noProof="0" dirty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бюджету на </a:t>
            </a:r>
            <a:r>
              <a:rPr kumimoji="0" lang="ru-UA" b="0" i="0" u="none" strike="noStrike" kern="1200" cap="all" spc="0" normalizeH="0" baseline="0" noProof="0" dirty="0" err="1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здійснення</a:t>
            </a:r>
            <a:r>
              <a:rPr kumimoji="0" lang="ru-UA" b="0" i="0" u="none" strike="noStrike" kern="1200" cap="all" spc="0" normalizeH="0" baseline="0" noProof="0" dirty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UA" b="0" i="0" u="none" strike="noStrike" kern="1200" cap="all" spc="0" normalizeH="0" baseline="0" noProof="0" dirty="0" err="1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переданих</a:t>
            </a:r>
            <a:r>
              <a:rPr kumimoji="0" lang="ru-UA" b="0" i="0" u="none" strike="noStrike" kern="1200" cap="all" spc="0" normalizeH="0" baseline="0" noProof="0" dirty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UA" b="0" i="0" u="none" strike="noStrike" kern="1200" cap="all" spc="0" normalizeH="0" baseline="0" noProof="0" dirty="0" err="1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видатків</a:t>
            </a:r>
            <a:r>
              <a:rPr kumimoji="0" lang="ru-UA" b="0" i="0" u="none" strike="noStrike" kern="1200" cap="all" spc="0" normalizeH="0" baseline="0" noProof="0" dirty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kumimoji="0" lang="ru-UA" b="0" i="0" u="none" strike="noStrike" kern="1200" cap="all" spc="0" normalizeH="0" baseline="0" noProof="0" dirty="0" err="1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сфері</a:t>
            </a:r>
            <a:r>
              <a:rPr kumimoji="0" lang="ru-UA" b="0" i="0" u="none" strike="noStrike" kern="1200" cap="all" spc="0" normalizeH="0" baseline="0" noProof="0" dirty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освіти за </a:t>
            </a:r>
            <a:r>
              <a:rPr kumimoji="0" lang="ru-UA" b="0" i="0" u="none" strike="noStrike" kern="1200" cap="all" spc="0" normalizeH="0" baseline="0" noProof="0" dirty="0" err="1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рахунок</a:t>
            </a:r>
            <a:r>
              <a:rPr kumimoji="0" lang="ru-UA" b="0" i="0" u="none" strike="noStrike" kern="1200" cap="all" spc="0" normalizeH="0" baseline="0" noProof="0" dirty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UA" b="0" i="0" u="none" strike="noStrike" kern="1200" cap="all" spc="0" normalizeH="0" baseline="0" noProof="0" dirty="0" err="1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коштів</a:t>
            </a:r>
            <a:r>
              <a:rPr kumimoji="0" lang="ru-UA" b="0" i="0" u="none" strike="noStrike" kern="1200" cap="all" spc="0" normalizeH="0" baseline="0" noProof="0" dirty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UA" b="0" i="0" u="none" strike="noStrike" kern="1200" cap="all" spc="0" normalizeH="0" baseline="0" noProof="0" dirty="0" err="1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освітньої</a:t>
            </a:r>
            <a:r>
              <a:rPr kumimoji="0" lang="ru-UA" b="0" i="0" u="none" strike="noStrike" kern="1200" cap="all" spc="0" normalizeH="0" baseline="0" noProof="0" dirty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UA" b="0" i="0" u="none" strike="noStrike" kern="1200" cap="all" spc="0" normalizeH="0" baseline="0" noProof="0" dirty="0" err="1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субвенції</a:t>
            </a:r>
            <a:r>
              <a:rPr kumimoji="0" lang="ru-UA" b="0" i="0" u="none" strike="noStrike" kern="1200" cap="all" spc="0" normalizeH="0" baseline="0" noProof="0" dirty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kumimoji="0" lang="ru-UA" b="0" i="0" u="none" strike="noStrike" kern="1200" cap="all" spc="0" normalizeH="0" baseline="0" noProof="0" dirty="0" err="1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приватні</a:t>
            </a:r>
            <a:r>
              <a:rPr kumimoji="0" lang="ru-UA" b="0" i="0" u="none" strike="noStrike" kern="1200" cap="all" spc="0" normalizeH="0" baseline="0" noProof="0" dirty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UA" b="0" i="0" u="none" strike="noStrike" kern="1200" cap="all" spc="0" normalizeH="0" baseline="0" noProof="0" dirty="0" err="1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заклади</a:t>
            </a:r>
            <a:r>
              <a:rPr kumimoji="0" lang="ru-UA" b="0" i="0" u="none" strike="noStrike" kern="1200" cap="all" spc="0" normalizeH="0" baseline="0" noProof="0" dirty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UA" b="0" i="0" u="none" strike="noStrike" kern="1200" cap="all" spc="0" normalizeH="0" baseline="0" noProof="0" dirty="0" err="1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загальної</a:t>
            </a:r>
            <a:r>
              <a:rPr kumimoji="0" lang="ru-UA" b="0" i="0" u="none" strike="noStrike" kern="1200" cap="all" spc="0" normalizeH="0" baseline="0" noProof="0" dirty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UA" b="0" i="0" u="none" strike="noStrike" kern="1200" cap="all" spc="0" normalizeH="0" baseline="0" noProof="0" dirty="0" err="1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середньої</a:t>
            </a:r>
            <a:r>
              <a:rPr kumimoji="0" lang="ru-UA" b="0" i="0" u="none" strike="noStrike" kern="1200" cap="all" spc="0" normalizeH="0" baseline="0" noProof="0" dirty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освіти)</a:t>
            </a:r>
            <a:r>
              <a:rPr kumimoji="0" lang="uk-UA" b="0" i="0" u="none" strike="noStrike" kern="1200" cap="all" spc="0" normalizeH="0" baseline="0" noProof="0" dirty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суму </a:t>
            </a:r>
            <a:r>
              <a:rPr kumimoji="0" lang="ru-UA" b="0" i="0" u="none" strike="noStrike" kern="1200" cap="all" spc="0" normalizeH="0" baseline="0" noProof="0" dirty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235,708</a:t>
            </a:r>
            <a:r>
              <a:rPr kumimoji="0" lang="uk-UA" b="0" i="0" u="none" strike="noStrike" kern="1200" cap="all" spc="0" normalizeH="0" baseline="0" noProof="0" dirty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тис. грн</a:t>
            </a:r>
          </a:p>
          <a:p>
            <a:pPr algn="ctr"/>
            <a:br>
              <a:rPr kumimoji="0" lang="ru-UA" b="0" i="0" u="none" strike="noStrike" kern="1200" cap="all" spc="0" normalizeH="0" baseline="0" noProof="0" dirty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uk-UA" b="0" i="0" u="none" strike="noStrike" kern="1200" cap="all" spc="0" normalizeH="0" baseline="0" noProof="0" dirty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ru-UA" b="0" i="0" u="none" strike="noStrike" kern="1200" cap="all" spc="0" normalizeH="0" baseline="0" noProof="0" dirty="0" err="1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Субвенція</a:t>
            </a:r>
            <a:r>
              <a:rPr kumimoji="0" lang="ru-UA" b="0" i="0" u="none" strike="noStrike" kern="1200" cap="all" spc="0" normalizeH="0" baseline="0" noProof="0" dirty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 державного бюджету </a:t>
            </a:r>
            <a:r>
              <a:rPr kumimoji="0" lang="ru-UA" b="0" i="0" u="none" strike="noStrike" kern="1200" cap="all" spc="0" normalizeH="0" baseline="0" noProof="0" dirty="0" err="1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місцевим</a:t>
            </a:r>
            <a:r>
              <a:rPr kumimoji="0" lang="ru-UA" b="0" i="0" u="none" strike="noStrike" kern="1200" cap="all" spc="0" normalizeH="0" baseline="0" noProof="0" dirty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бюджетам на </a:t>
            </a:r>
            <a:r>
              <a:rPr kumimoji="0" lang="ru-UA" b="0" i="0" u="none" strike="noStrike" kern="1200" cap="all" spc="0" normalizeH="0" baseline="0" noProof="0" dirty="0" err="1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забезпечення</a:t>
            </a:r>
            <a:r>
              <a:rPr kumimoji="0" lang="ru-UA" b="0" i="0" u="none" strike="noStrike" kern="1200" cap="all" spc="0" normalizeH="0" baseline="0" noProof="0" dirty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UA" b="0" i="0" u="none" strike="noStrike" kern="1200" cap="all" spc="0" normalizeH="0" baseline="0" noProof="0" dirty="0" err="1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якісної</a:t>
            </a:r>
            <a:r>
              <a:rPr kumimoji="0" lang="ru-UA" b="0" i="0" u="none" strike="noStrike" kern="1200" cap="all" spc="0" normalizeH="0" baseline="0" noProof="0" dirty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ru-UA" b="0" i="0" u="none" strike="noStrike" kern="1200" cap="all" spc="0" normalizeH="0" baseline="0" noProof="0" dirty="0" err="1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сучасної</a:t>
            </a:r>
            <a:r>
              <a:rPr kumimoji="0" lang="ru-UA" b="0" i="0" u="none" strike="noStrike" kern="1200" cap="all" spc="0" normalizeH="0" baseline="0" noProof="0" dirty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kumimoji="0" lang="ru-UA" b="0" i="0" u="none" strike="noStrike" kern="1200" cap="all" spc="0" normalizeH="0" baseline="0" noProof="0" dirty="0" err="1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доступної</a:t>
            </a:r>
            <a:r>
              <a:rPr kumimoji="0" lang="ru-UA" b="0" i="0" u="none" strike="noStrike" kern="1200" cap="all" spc="0" normalizeH="0" baseline="0" noProof="0" dirty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UA" b="0" i="0" u="none" strike="noStrike" kern="1200" cap="all" spc="0" normalizeH="0" baseline="0" noProof="0" dirty="0" err="1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загальної</a:t>
            </a:r>
            <a:r>
              <a:rPr kumimoji="0" lang="ru-UA" b="0" i="0" u="none" strike="noStrike" kern="1200" cap="all" spc="0" normalizeH="0" baseline="0" noProof="0" dirty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UA" b="0" i="0" u="none" strike="noStrike" kern="1200" cap="all" spc="0" normalizeH="0" baseline="0" noProof="0" dirty="0" err="1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середньої</a:t>
            </a:r>
            <a:r>
              <a:rPr kumimoji="0" lang="ru-UA" b="0" i="0" u="none" strike="noStrike" kern="1200" cap="all" spc="0" normalizeH="0" baseline="0" noProof="0" dirty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освіти «Нова </a:t>
            </a:r>
            <a:r>
              <a:rPr kumimoji="0" lang="ru-UA" b="0" i="0" u="none" strike="noStrike" kern="1200" cap="all" spc="0" normalizeH="0" baseline="0" noProof="0" dirty="0" err="1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українська</a:t>
            </a:r>
            <a:r>
              <a:rPr kumimoji="0" lang="ru-UA" b="0" i="0" u="none" strike="noStrike" kern="1200" cap="all" spc="0" normalizeH="0" baseline="0" noProof="0" dirty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школа» у 2021 </a:t>
            </a:r>
            <a:r>
              <a:rPr kumimoji="0" lang="ru-UA" b="0" i="0" u="none" strike="noStrike" kern="1200" cap="all" spc="0" normalizeH="0" baseline="0" noProof="0" dirty="0" err="1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році</a:t>
            </a:r>
            <a:r>
              <a:rPr kumimoji="0" lang="uk-UA" b="0" i="0" u="none" strike="noStrike" kern="1200" cap="all" spc="0" normalizeH="0" baseline="0" noProof="0" dirty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суму </a:t>
            </a:r>
            <a:r>
              <a:rPr kumimoji="0" lang="ru-UA" b="0" i="0" u="none" strike="noStrike" kern="1200" cap="all" spc="0" normalizeH="0" baseline="0" noProof="0" dirty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660,208</a:t>
            </a:r>
            <a:r>
              <a:rPr kumimoji="0" lang="uk-UA" b="0" i="0" u="none" strike="noStrike" kern="1200" cap="all" spc="0" normalizeH="0" baseline="0" noProof="0" dirty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тис. грн</a:t>
            </a:r>
          </a:p>
          <a:p>
            <a:pPr algn="ctr"/>
            <a:br>
              <a:rPr kumimoji="0" lang="ru-UA" b="0" i="0" u="none" strike="noStrike" kern="1200" cap="all" spc="0" normalizeH="0" baseline="0" noProof="0" dirty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kumimoji="0" lang="ru-UA" sz="1200" b="0" i="0" u="none" strike="noStrike" kern="1200" cap="all" spc="0" normalizeH="0" baseline="0" noProof="0" dirty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42794466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Нет описания фото.">
            <a:extLst>
              <a:ext uri="{FF2B5EF4-FFF2-40B4-BE49-F238E27FC236}">
                <a16:creationId xmlns:a16="http://schemas.microsoft.com/office/drawing/2014/main" id="{0597ACC7-E472-45A0-85D7-02DBDEFA9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25654">
            <a:off x="5937418" y="4273288"/>
            <a:ext cx="2716380" cy="18590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Возможно, это изображение (жареный рис)">
            <a:extLst>
              <a:ext uri="{FF2B5EF4-FFF2-40B4-BE49-F238E27FC236}">
                <a16:creationId xmlns:a16="http://schemas.microsoft.com/office/drawing/2014/main" id="{8AACCBFA-386A-41C6-B642-972E23A46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10710">
            <a:off x="3095222" y="4351793"/>
            <a:ext cx="2853034" cy="19614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B002F4-3FF2-4C70-A6E5-759BE81597D6}"/>
              </a:ext>
            </a:extLst>
          </p:cNvPr>
          <p:cNvSpPr txBox="1"/>
          <p:nvPr/>
        </p:nvSpPr>
        <p:spPr>
          <a:xfrm>
            <a:off x="395536" y="620688"/>
            <a:ext cx="8496943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ru-UA" sz="1800" b="0" i="0" u="none" strike="noStrike" kern="1200" cap="all" spc="0" normalizeH="0" baseline="0" noProof="0" dirty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</a:t>
            </a:r>
            <a:r>
              <a:rPr kumimoji="0" lang="ru-UA" sz="1800" b="0" i="0" u="none" strike="noStrike" kern="1200" cap="all" spc="0" normalizeH="0" baseline="0" noProof="0" dirty="0" err="1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дитячим</a:t>
            </a:r>
            <a:r>
              <a:rPr kumimoji="0" lang="ru-UA" sz="1800" b="0" i="0" u="none" strike="noStrike" kern="1200" cap="all" spc="0" normalizeH="0" baseline="0" noProof="0" dirty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дошкільним закладам освіти за </a:t>
            </a:r>
            <a:r>
              <a:rPr kumimoji="0" lang="ru-UA" sz="1800" b="0" i="0" u="none" strike="noStrike" kern="1200" cap="all" spc="0" normalizeH="0" baseline="0" noProof="0" dirty="0" err="1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звітний</a:t>
            </a:r>
            <a:r>
              <a:rPr kumimoji="0" lang="ru-UA" sz="1800" b="0" i="0" u="none" strike="noStrike" kern="1200" cap="all" spc="0" normalizeH="0" baseline="0" noProof="0" dirty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період</a:t>
            </a:r>
            <a:endParaRPr kumimoji="0" lang="uk-UA" sz="1800" b="0" i="0" u="none" strike="noStrike" kern="1200" cap="all" spc="0" normalizeH="0" baseline="0" noProof="0" dirty="0">
              <a:ln>
                <a:noFill/>
              </a:ln>
              <a:solidFill>
                <a:srgbClr val="4E3B3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uk-UA" cap="all" dirty="0">
              <a:solidFill>
                <a:srgbClr val="4E3B3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kumimoji="0" lang="ru-UA" sz="1800" b="0" i="0" u="none" strike="noStrike" kern="1200" cap="all" spc="0" normalizeH="0" baseline="0" noProof="0" dirty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UA" sz="1800" b="0" i="0" u="none" strike="noStrike" kern="1200" cap="all" spc="0" normalizeH="0" baseline="0" noProof="0" dirty="0" err="1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фактичне</a:t>
            </a:r>
            <a:r>
              <a:rPr kumimoji="0" lang="ru-UA" sz="1800" b="0" i="0" u="none" strike="noStrike" kern="1200" cap="all" spc="0" normalizeH="0" baseline="0" noProof="0" dirty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UA" sz="1800" b="0" i="0" u="none" strike="noStrike" kern="1200" cap="all" spc="0" normalizeH="0" baseline="0" noProof="0" dirty="0" err="1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виконання</a:t>
            </a:r>
            <a:r>
              <a:rPr kumimoji="0" lang="ru-UA" sz="1800" b="0" i="0" u="none" strike="noStrike" kern="1200" cap="all" spc="0" normalizeH="0" baseline="0" noProof="0" dirty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UA" sz="1800" b="0" i="0" u="none" strike="noStrike" kern="1200" cap="all" spc="0" normalizeH="0" baseline="0" noProof="0" dirty="0" err="1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діто</a:t>
            </a:r>
            <a:r>
              <a:rPr kumimoji="0" lang="ru-UA" sz="1800" b="0" i="0" u="none" strike="noStrike" kern="1200" cap="all" spc="0" normalizeH="0" baseline="0" noProof="0" dirty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-днів </a:t>
            </a:r>
            <a:r>
              <a:rPr kumimoji="0" lang="ru-UA" sz="1800" b="0" i="0" u="none" strike="noStrike" kern="1200" cap="all" spc="0" normalizeH="0" baseline="0" noProof="0" dirty="0" err="1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відвідування</a:t>
            </a:r>
            <a:r>
              <a:rPr kumimoji="0" lang="ru-UA" sz="1800" b="0" i="0" u="none" strike="noStrike" kern="1200" cap="all" spc="0" normalizeH="0" baseline="0" noProof="0" dirty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UA" sz="1800" b="0" i="0" u="none" strike="noStrike" kern="1200" cap="all" spc="0" normalizeH="0" baseline="0" noProof="0" dirty="0" err="1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дітьми</a:t>
            </a:r>
            <a:r>
              <a:rPr kumimoji="0" lang="ru-UA" sz="1800" b="0" i="0" u="none" strike="noStrike" kern="1200" cap="all" spc="0" normalizeH="0" baseline="0" noProof="0" dirty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UA" sz="1800" b="0" i="0" u="none" strike="noStrike" kern="1200" cap="all" spc="0" normalizeH="0" baseline="0" noProof="0" dirty="0" err="1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дитячих</a:t>
            </a:r>
            <a:r>
              <a:rPr kumimoji="0" lang="ru-UA" sz="1800" b="0" i="0" u="none" strike="noStrike" kern="1200" cap="all" spc="0" normalizeH="0" baseline="0" noProof="0" dirty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закладів </a:t>
            </a:r>
            <a:r>
              <a:rPr kumimoji="0" lang="ru-UA" sz="1800" b="0" i="0" u="none" strike="noStrike" kern="1200" cap="all" spc="0" normalizeH="0" baseline="0" noProof="0" dirty="0" err="1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склало</a:t>
            </a:r>
            <a:r>
              <a:rPr kumimoji="0" lang="ru-UA" sz="1800" b="0" i="0" u="none" strike="noStrike" kern="1200" cap="all" spc="0" normalizeH="0" baseline="0" noProof="0" dirty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43,58 тис. Днів</a:t>
            </a:r>
            <a:r>
              <a:rPr kumimoji="0" lang="uk-UA" sz="1800" b="0" i="0" u="none" strike="noStrike" kern="1200" cap="all" spc="0" normalizeH="0" baseline="0" noProof="0" dirty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kumimoji="0" lang="ru-UA" sz="1800" b="0" i="0" u="none" strike="noStrike" kern="120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кінець року– </a:t>
            </a:r>
            <a:r>
              <a:rPr kumimoji="0" lang="uk-UA" sz="1800" b="0" i="0" u="none" strike="noStrike" kern="120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745</a:t>
            </a:r>
            <a:r>
              <a:rPr kumimoji="0" lang="ru-UA" sz="1800" b="0" i="0" u="none" strike="noStrike" kern="120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uk-UA" sz="1800" b="0" i="0" u="none" strike="noStrike" kern="120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вихованців)            </a:t>
            </a:r>
            <a:r>
              <a:rPr kumimoji="0" lang="ru-UA" sz="1800" b="0" i="0" u="none" strike="noStrike" kern="1200" cap="all" spc="0" normalizeH="0" baseline="0" noProof="0" dirty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 фактичною </a:t>
            </a:r>
            <a:r>
              <a:rPr kumimoji="0" lang="ru-UA" sz="1800" b="0" i="0" u="none" strike="noStrike" kern="1200" cap="all" spc="0" normalizeH="0" baseline="0" noProof="0" dirty="0" err="1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вартістю</a:t>
            </a:r>
            <a:r>
              <a:rPr kumimoji="0" lang="ru-UA" sz="1800" b="0" i="0" u="none" strike="noStrike" kern="1200" cap="all" spc="0" normalizeH="0" baseline="0" noProof="0" dirty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kumimoji="0" lang="ru-UA" sz="1800" b="0" i="0" u="none" strike="noStrike" kern="1200" cap="all" spc="0" normalizeH="0" baseline="0" noProof="0" dirty="0" err="1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діто</a:t>
            </a:r>
            <a:r>
              <a:rPr kumimoji="0" lang="ru-UA" sz="1800" b="0" i="0" u="none" strike="noStrike" kern="1200" cap="all" spc="0" normalizeH="0" baseline="0" noProof="0" dirty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-дня </a:t>
            </a:r>
            <a:r>
              <a:rPr kumimoji="0" lang="ru-UA" sz="1800" b="0" i="0" u="none" strike="noStrike" kern="1200" cap="all" spc="0" normalizeH="0" baseline="0" noProof="0" dirty="0" err="1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харчування</a:t>
            </a:r>
            <a:r>
              <a:rPr kumimoji="0" lang="ru-UA" sz="1800" b="0" i="0" u="none" strike="noStrike" kern="1200" cap="all" spc="0" normalizeH="0" baseline="0" noProof="0" dirty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41,50 грн.</a:t>
            </a:r>
            <a:endParaRPr kumimoji="0" lang="uk-UA" sz="1800" b="0" i="0" u="none" strike="noStrike" kern="1200" cap="all" spc="0" normalizeH="0" baseline="0" noProof="0" dirty="0">
              <a:ln>
                <a:noFill/>
              </a:ln>
              <a:solidFill>
                <a:srgbClr val="4E3B3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kumimoji="0" lang="uk-UA" sz="1800" b="0" i="0" u="none" strike="noStrike" kern="1200" cap="all" spc="0" normalizeH="0" baseline="0" noProof="0" dirty="0">
              <a:ln>
                <a:noFill/>
              </a:ln>
              <a:solidFill>
                <a:srgbClr val="4E3B3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kumimoji="0" lang="ru-UA" sz="1800" b="0" i="0" u="none" strike="noStrike" kern="1200" cap="all" spc="0" normalizeH="0" baseline="0" noProof="0" dirty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UA" sz="1800" b="0" i="0" u="none" strike="noStrike" kern="1200" cap="all" spc="0" normalizeH="0" baseline="0" noProof="0" dirty="0" err="1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Фактична</a:t>
            </a:r>
            <a:r>
              <a:rPr kumimoji="0" lang="ru-UA" sz="1800" b="0" i="0" u="none" strike="noStrike" kern="1200" cap="all" spc="0" normalizeH="0" baseline="0" noProof="0" dirty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UA" sz="1800" b="0" i="0" u="none" strike="noStrike" kern="1200" cap="all" spc="0" normalizeH="0" baseline="0" noProof="0" dirty="0" err="1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кількість</a:t>
            </a:r>
            <a:r>
              <a:rPr kumimoji="0" lang="ru-UA" sz="1800" b="0" i="0" u="none" strike="noStrike" kern="1200" cap="all" spc="0" normalizeH="0" baseline="0" noProof="0" dirty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UA" sz="1800" b="0" i="0" u="none" strike="noStrike" kern="1200" cap="all" spc="0" normalizeH="0" baseline="0" noProof="0" dirty="0" err="1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діто</a:t>
            </a:r>
            <a:r>
              <a:rPr kumimoji="0" lang="ru-UA" sz="1800" b="0" i="0" u="none" strike="noStrike" kern="1200" cap="all" spc="0" normalizeH="0" baseline="0" noProof="0" dirty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-днів </a:t>
            </a:r>
            <a:r>
              <a:rPr kumimoji="0" lang="ru-UA" sz="1800" b="0" i="0" u="none" strike="noStrike" kern="1200" cap="all" spc="0" normalizeH="0" baseline="0" noProof="0" dirty="0" err="1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харчування</a:t>
            </a:r>
            <a:r>
              <a:rPr kumimoji="0" lang="ru-UA" sz="1800" b="0" i="0" u="none" strike="noStrike" kern="1200" cap="all" spc="0" normalizeH="0" baseline="0" noProof="0" dirty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UA" sz="1800" b="0" i="0" u="none" strike="noStrike" kern="1200" cap="all" spc="0" normalizeH="0" baseline="0" noProof="0" dirty="0" err="1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учнів</a:t>
            </a:r>
            <a:r>
              <a:rPr kumimoji="0" lang="ru-UA" sz="1800" b="0" i="0" u="none" strike="noStrike" kern="1200" cap="all" spc="0" normalizeH="0" baseline="0" noProof="0" dirty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1-4 </a:t>
            </a:r>
            <a:r>
              <a:rPr kumimoji="0" lang="ru-UA" sz="1800" b="0" i="0" u="none" strike="noStrike" kern="1200" cap="all" spc="0" normalizeH="0" baseline="0" noProof="0" dirty="0" err="1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класів</a:t>
            </a:r>
            <a:r>
              <a:rPr kumimoji="0" lang="ru-UA" sz="1800" b="0" i="0" u="none" strike="noStrike" kern="1200" cap="all" spc="0" normalizeH="0" baseline="0" noProof="0" dirty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дітей </a:t>
            </a:r>
            <a:r>
              <a:rPr kumimoji="0" lang="ru-UA" sz="1800" b="0" i="0" u="none" strike="noStrike" kern="1200" cap="all" spc="0" normalizeH="0" baseline="0" noProof="0" dirty="0" err="1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позбавлених</a:t>
            </a:r>
            <a:r>
              <a:rPr kumimoji="0" lang="ru-UA" sz="1800" b="0" i="0" u="none" strike="noStrike" kern="1200" cap="all" spc="0" normalizeH="0" baseline="0" noProof="0" dirty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UA" sz="1800" b="0" i="0" u="none" strike="noStrike" kern="1200" cap="all" spc="0" normalizeH="0" baseline="0" noProof="0" dirty="0" err="1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батьківського</a:t>
            </a:r>
            <a:r>
              <a:rPr kumimoji="0" lang="ru-UA" sz="1800" b="0" i="0" u="none" strike="noStrike" kern="1200" cap="all" spc="0" normalizeH="0" baseline="0" noProof="0" dirty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UA" sz="1800" b="0" i="0" u="none" strike="noStrike" kern="1200" cap="all" spc="0" normalizeH="0" baseline="0" noProof="0" dirty="0" err="1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піклування</a:t>
            </a:r>
            <a:r>
              <a:rPr kumimoji="0" lang="ru-UA" sz="1800" b="0" i="0" u="none" strike="noStrike" kern="1200" cap="all" spc="0" normalizeH="0" baseline="0" noProof="0" dirty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ru-UA" sz="1800" b="0" i="0" u="none" strike="noStrike" kern="1200" cap="all" spc="0" normalizeH="0" baseline="0" noProof="0" dirty="0" err="1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пільгової</a:t>
            </a:r>
            <a:r>
              <a:rPr kumimoji="0" lang="ru-UA" sz="1800" b="0" i="0" u="none" strike="noStrike" kern="1200" cap="all" spc="0" normalizeH="0" baseline="0" noProof="0" dirty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UA" sz="1800" b="0" i="0" u="none" strike="noStrike" kern="1200" cap="all" spc="0" normalizeH="0" baseline="0" noProof="0" dirty="0" err="1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категорії</a:t>
            </a:r>
            <a:r>
              <a:rPr kumimoji="0" lang="ru-UA" sz="1800" b="0" i="0" u="none" strike="noStrike" kern="1200" cap="all" spc="0" normalizeH="0" baseline="0" noProof="0" dirty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дітей з </a:t>
            </a:r>
            <a:r>
              <a:rPr kumimoji="0" lang="ru-UA" sz="1800" b="0" i="0" u="none" strike="noStrike" kern="1200" cap="all" spc="0" normalizeH="0" baseline="0" noProof="0" dirty="0" err="1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малозабезпечених</a:t>
            </a:r>
            <a:r>
              <a:rPr kumimoji="0" lang="ru-UA" sz="1800" b="0" i="0" u="none" strike="noStrike" kern="1200" cap="all" spc="0" normalizeH="0" baseline="0" noProof="0" dirty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UA" sz="1800" b="0" i="0" u="none" strike="noStrike" kern="1200" cap="all" spc="0" normalizeH="0" baseline="0" noProof="0" dirty="0" err="1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сімей</a:t>
            </a:r>
            <a:r>
              <a:rPr kumimoji="0" lang="ru-UA" sz="1800" b="0" i="0" u="none" strike="noStrike" kern="1200" cap="all" spc="0" normalizeH="0" baseline="0" noProof="0" dirty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UA" sz="1800" b="0" i="0" u="none" strike="noStrike" kern="1200" cap="all" spc="0" normalizeH="0" baseline="0" noProof="0" dirty="0" err="1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учні</a:t>
            </a:r>
            <a:r>
              <a:rPr kumimoji="0" lang="ru-UA" sz="1800" b="0" i="0" u="none" strike="noStrike" kern="1200" cap="all" spc="0" normalizeH="0" baseline="0" noProof="0" dirty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 – 11 </a:t>
            </a:r>
            <a:r>
              <a:rPr kumimoji="0" lang="ru-UA" sz="1800" b="0" i="0" u="none" strike="noStrike" kern="1200" cap="all" spc="0" normalizeH="0" baseline="0" noProof="0" dirty="0" err="1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класів</a:t>
            </a:r>
            <a:r>
              <a:rPr kumimoji="0" lang="ru-UA" sz="1800" b="0" i="0" u="none" strike="noStrike" kern="1200" cap="all" spc="0" normalizeH="0" baseline="0" noProof="0" dirty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станом на 01.01.2022 року </a:t>
            </a:r>
            <a:r>
              <a:rPr kumimoji="0" lang="ru-UA" sz="1800" b="0" i="0" u="none" strike="noStrike" kern="1200" cap="all" spc="0" normalizeH="0" baseline="0" noProof="0" dirty="0" err="1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склала</a:t>
            </a:r>
            <a:r>
              <a:rPr kumimoji="0" lang="ru-UA" sz="1800" b="0" i="0" u="none" strike="noStrike" kern="1200" cap="all" spc="0" normalizeH="0" baseline="0" noProof="0" dirty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129,689 тис. днів  з фактичною </a:t>
            </a:r>
            <a:r>
              <a:rPr kumimoji="0" lang="ru-UA" sz="1800" b="0" i="0" u="none" strike="noStrike" kern="1200" cap="all" spc="0" normalizeH="0" baseline="0" noProof="0" dirty="0" err="1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вартістю</a:t>
            </a:r>
            <a:r>
              <a:rPr kumimoji="0" lang="ru-UA" sz="1800" b="0" i="0" u="none" strike="noStrike" kern="1200" cap="all" spc="0" normalizeH="0" baseline="0" noProof="0" dirty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kumimoji="0" lang="ru-UA" sz="1800" b="0" i="0" u="none" strike="noStrike" kern="1200" cap="all" spc="0" normalizeH="0" baseline="0" noProof="0" dirty="0" err="1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діто</a:t>
            </a:r>
            <a:r>
              <a:rPr kumimoji="0" lang="ru-UA" sz="1800" b="0" i="0" u="none" strike="noStrike" kern="1200" cap="all" spc="0" normalizeH="0" baseline="0" noProof="0" dirty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-дня </a:t>
            </a:r>
            <a:r>
              <a:rPr kumimoji="0" lang="ru-UA" sz="1800" b="0" i="0" u="none" strike="noStrike" kern="1200" cap="all" spc="0" normalizeH="0" baseline="0" noProof="0" dirty="0" err="1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харчування</a:t>
            </a:r>
            <a:r>
              <a:rPr kumimoji="0" lang="ru-UA" sz="1800" b="0" i="0" u="none" strike="noStrike" kern="1200" cap="all" spc="0" normalizeH="0" baseline="0" noProof="0" dirty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32,00  грн.</a:t>
            </a:r>
            <a:r>
              <a:rPr kumimoji="0" lang="uk-UA" sz="1800" b="0" i="0" u="none" strike="noStrike" kern="1200" cap="all" spc="0" normalizeH="0" baseline="0" noProof="0" dirty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</a:t>
            </a:r>
            <a:r>
              <a:rPr kumimoji="0" lang="ru-UA" sz="1800" b="0" i="0" u="none" strike="noStrike" kern="1200" cap="all" spc="0" normalizeH="0" baseline="0" noProof="0" dirty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uk-UA" sz="1800" b="0" i="0" u="none" strike="noStrike" kern="1200" cap="all" spc="0" normalizeH="0" baseline="0" noProof="0" dirty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uk-UA" sz="1800" b="0" i="0" u="none" strike="noStrike" kern="120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фактично харчується 1251 учнів)</a:t>
            </a:r>
            <a:br>
              <a:rPr kumimoji="0" lang="ru-UA" sz="1800" b="0" i="0" u="none" strike="noStrike" kern="1200" cap="all" spc="0" normalizeH="0" baseline="0" noProof="0" dirty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75BF8F9-95DA-4524-95A7-87FFD02805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781912">
            <a:off x="417153" y="4148309"/>
            <a:ext cx="2651990" cy="242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392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E4837262-BC87-41C2-B01F-8E887D7EB229}"/>
              </a:ext>
            </a:extLst>
          </p:cNvPr>
          <p:cNvSpPr txBox="1">
            <a:spLocks/>
          </p:cNvSpPr>
          <p:nvPr/>
        </p:nvSpPr>
        <p:spPr>
          <a:xfrm rot="20991770">
            <a:off x="199643" y="2009460"/>
            <a:ext cx="9309651" cy="841248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5400" b="1" cap="none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Дякуємо за увагу!</a:t>
            </a:r>
            <a:r>
              <a:rPr lang="uk-UA" sz="54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endParaRPr lang="ru-RU" sz="54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30" name="Picture 6" descr="Картинки книг на прозрачном фоне (28 фото) | Приколист">
            <a:extLst>
              <a:ext uri="{FF2B5EF4-FFF2-40B4-BE49-F238E27FC236}">
                <a16:creationId xmlns:a16="http://schemas.microsoft.com/office/drawing/2014/main" id="{0DD1580A-7751-43D2-BF5A-D2FA062B1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723" y="3266004"/>
            <a:ext cx="76200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429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542</TotalTime>
  <Words>500</Words>
  <Application>Microsoft Office PowerPoint</Application>
  <PresentationFormat>Экран (4:3)</PresentationFormat>
  <Paragraphs>37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Calibri</vt:lpstr>
      <vt:lpstr>Franklin Gothic Book</vt:lpstr>
      <vt:lpstr>Franklin Gothic Medium</vt:lpstr>
      <vt:lpstr>Times New Roman</vt:lpstr>
      <vt:lpstr>Wingdings 2</vt:lpstr>
      <vt:lpstr>Трек</vt:lpstr>
      <vt:lpstr>Управління освіти  Фонтанської сільської ради звітує … </vt:lpstr>
      <vt:lpstr> Управління освіти дії На підставі рішення Фонтанської сільської ради від 11.12.2020 року № 10-VIII  «про створення управління освіти Фонтанської сільської ради Лиманського району Одеської області та затвердження Положення про управління освіти». </vt:lpstr>
      <vt:lpstr> Структура Управління</vt:lpstr>
      <vt:lpstr> Рішеннями  сесії Фонтанської сільської ради від 06.07.2021 року № 245-ІІІ  та від 25.12.2021року № 47-ІІІ  затверджено  штатну чисельність загалом  в кількості 565,58 штатних одиниці.   </vt:lpstr>
      <vt:lpstr>План з урахуванням змін за 2021 рік по загальному фонду по галузі «Освіта» виконано 103 666,09 тис. Грн,   Або 93,73 % до уточненого плану на звітний період (110 600,287 тис. грн.).  По спеціальному фонду план асигнувань по кошторисним призначенням на рік з урахуванням змін ( 4167,79 тис. грн.) виконано в сумі 3 354,56 тис. грн., або на 80,49 %.  </vt:lpstr>
      <vt:lpstr>використано субвенції з державного бюджету: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Робота Управління освіти  Фонтанської сільської ради  за 2021 рік</dc:title>
  <dc:creator>Оксана</dc:creator>
  <cp:lastModifiedBy>Освита Пользователь</cp:lastModifiedBy>
  <cp:revision>22</cp:revision>
  <dcterms:created xsi:type="dcterms:W3CDTF">2021-11-14T10:48:08Z</dcterms:created>
  <dcterms:modified xsi:type="dcterms:W3CDTF">2022-02-23T07:38:02Z</dcterms:modified>
</cp:coreProperties>
</file>