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notesMasterIdLst>
    <p:notesMasterId r:id="rId4"/>
  </p:notesMasterIdLst>
  <p:sldIdLst>
    <p:sldId id="259" r:id="rId2"/>
    <p:sldId id="260"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C35DA-13B9-453C-B533-5F3541378AC0}" type="datetimeFigureOut">
              <a:rPr lang="uk-UA" smtClean="0"/>
              <a:t>07.11.2024</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67CC7-7BE9-49C5-9C95-90E328B16E70}" type="slidenum">
              <a:rPr lang="uk-UA" smtClean="0"/>
              <a:t>‹#›</a:t>
            </a:fld>
            <a:endParaRPr lang="uk-UA"/>
          </a:p>
        </p:txBody>
      </p:sp>
    </p:spTree>
    <p:extLst>
      <p:ext uri="{BB962C8B-B14F-4D97-AF65-F5344CB8AC3E}">
        <p14:creationId xmlns:p14="http://schemas.microsoft.com/office/powerpoint/2010/main" val="134580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C517880-22B3-46B8-BDC9-211285041B15}" type="datetimeFigureOut">
              <a:rPr lang="uk-UA" smtClean="0"/>
              <a:t>07.11.2024</a:t>
            </a:fld>
            <a:endParaRPr lang="uk-UA"/>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uk-UA"/>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3EC71C-0E64-44BB-885B-DD212A8819E9}" type="slidenum">
              <a:rPr lang="uk-UA" smtClean="0"/>
              <a:t>‹#›</a:t>
            </a:fld>
            <a:endParaRPr lang="uk-UA"/>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657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C517880-22B3-46B8-BDC9-211285041B15}" type="datetimeFigureOut">
              <a:rPr lang="uk-UA" smtClean="0"/>
              <a:t>07.11.2024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288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C517880-22B3-46B8-BDC9-211285041B15}" type="datetimeFigureOut">
              <a:rPr lang="uk-UA" smtClean="0"/>
              <a:t>07.11.2024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23EC71C-0E64-44BB-885B-DD212A8819E9}" type="slidenum">
              <a:rPr lang="uk-UA" smtClean="0"/>
              <a:t>‹#›</a:t>
            </a:fld>
            <a:endParaRPr lang="uk-UA"/>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50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C517880-22B3-46B8-BDC9-211285041B15}" type="datetimeFigureOut">
              <a:rPr lang="uk-UA" smtClean="0"/>
              <a:t>07.11.2024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4025212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C517880-22B3-46B8-BDC9-211285041B15}" type="datetimeFigureOut">
              <a:rPr lang="uk-UA" smtClean="0"/>
              <a:t>07.11.2024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250409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C517880-22B3-46B8-BDC9-211285041B15}" type="datetimeFigureOut">
              <a:rPr lang="uk-UA" smtClean="0"/>
              <a:t>07.11.2024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415410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17880-22B3-46B8-BDC9-211285041B15}" type="datetimeFigureOut">
              <a:rPr lang="uk-UA" smtClean="0"/>
              <a:t>07.11.2024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3461849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C517880-22B3-46B8-BDC9-211285041B15}" type="datetimeFigureOut">
              <a:rPr lang="uk-UA" smtClean="0"/>
              <a:t>07.11.2024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111634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C517880-22B3-46B8-BDC9-211285041B15}" type="datetimeFigureOut">
              <a:rPr lang="uk-UA" smtClean="0"/>
              <a:t>07.11.2024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15837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C517880-22B3-46B8-BDC9-211285041B15}" type="datetimeFigureOut">
              <a:rPr lang="uk-UA" smtClean="0"/>
              <a:t>07.11.2024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155975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C517880-22B3-46B8-BDC9-211285041B15}" type="datetimeFigureOut">
              <a:rPr lang="uk-UA" smtClean="0"/>
              <a:t>07.11.2024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23EC71C-0E64-44BB-885B-DD212A8819E9}" type="slidenum">
              <a:rPr lang="uk-UA" smtClean="0"/>
              <a:t>‹#›</a:t>
            </a:fld>
            <a:endParaRPr lang="uk-UA"/>
          </a:p>
        </p:txBody>
      </p:sp>
    </p:spTree>
    <p:extLst>
      <p:ext uri="{BB962C8B-B14F-4D97-AF65-F5344CB8AC3E}">
        <p14:creationId xmlns:p14="http://schemas.microsoft.com/office/powerpoint/2010/main" val="3080266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C517880-22B3-46B8-BDC9-211285041B15}" type="datetimeFigureOut">
              <a:rPr lang="uk-UA" smtClean="0"/>
              <a:t>07.11.2024</a:t>
            </a:fld>
            <a:endParaRPr lang="uk-UA"/>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uk-UA"/>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23EC71C-0E64-44BB-885B-DD212A8819E9}" type="slidenum">
              <a:rPr lang="uk-UA" smtClean="0"/>
              <a:t>‹#›</a:t>
            </a:fld>
            <a:endParaRPr lang="uk-UA"/>
          </a:p>
        </p:txBody>
      </p:sp>
    </p:spTree>
    <p:extLst>
      <p:ext uri="{BB962C8B-B14F-4D97-AF65-F5344CB8AC3E}">
        <p14:creationId xmlns:p14="http://schemas.microsoft.com/office/powerpoint/2010/main" val="1178464965"/>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ru/photo/176504"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pxhere.com/ru/photo/819699"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s://pxhere.com/ru/photo/176504"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pxhere.com/ru/photo/819699"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7095B-4D6A-46B6-A24B-A839B12496C3}"/>
              </a:ext>
            </a:extLst>
          </p:cNvPr>
          <p:cNvSpPr>
            <a:spLocks noGrp="1"/>
          </p:cNvSpPr>
          <p:nvPr>
            <p:ph type="title"/>
          </p:nvPr>
        </p:nvSpPr>
        <p:spPr>
          <a:xfrm>
            <a:off x="4136994" y="88777"/>
            <a:ext cx="6881525" cy="399495"/>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ОБЕРЕЖНО ГРИБИ !</a:t>
            </a:r>
            <a:endParaRPr lang="uk-UA" sz="16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5D997B5A-A66F-41A2-AA85-D1667D8C0F82}"/>
              </a:ext>
            </a:extLst>
          </p:cNvPr>
          <p:cNvSpPr>
            <a:spLocks noGrp="1"/>
          </p:cNvSpPr>
          <p:nvPr>
            <p:ph idx="1"/>
          </p:nvPr>
        </p:nvSpPr>
        <p:spPr>
          <a:xfrm>
            <a:off x="2386649" y="417250"/>
            <a:ext cx="9607083" cy="6440750"/>
          </a:xfrm>
          <a:solidFill>
            <a:schemeClr val="accent1">
              <a:lumMod val="60000"/>
              <a:lumOff val="40000"/>
            </a:schemeClr>
          </a:solidFill>
        </p:spPr>
        <p:txBody>
          <a:bodyPr>
            <a:noAutofit/>
          </a:bodyPr>
          <a:lstStyle/>
          <a:p>
            <a:pPr marL="45720" indent="0" algn="just">
              <a:buNone/>
            </a:pPr>
            <a:r>
              <a:rPr lang="uk-UA" sz="1200" b="1" dirty="0">
                <a:solidFill>
                  <a:schemeClr val="tx1"/>
                </a:solidFill>
                <a:latin typeface="Times New Roman" panose="02020603050405020304" pitchFamily="18" charset="0"/>
                <a:cs typeface="Times New Roman" panose="02020603050405020304" pitchFamily="18" charset="0"/>
              </a:rPr>
              <a:t>ГРИБИ </a:t>
            </a:r>
            <a:r>
              <a:rPr lang="uk-UA" sz="900" b="1" dirty="0">
                <a:solidFill>
                  <a:schemeClr val="tx1"/>
                </a:solidFill>
                <a:latin typeface="Times New Roman" panose="02020603050405020304" pitchFamily="18" charset="0"/>
                <a:cs typeface="Times New Roman" panose="02020603050405020304" pitchFamily="18" charset="0"/>
              </a:rPr>
              <a:t>– </a:t>
            </a:r>
            <a:r>
              <a:rPr lang="uk-UA" sz="1000" b="1" dirty="0">
                <a:solidFill>
                  <a:schemeClr val="tx1"/>
                </a:solidFill>
                <a:latin typeface="Times New Roman" panose="02020603050405020304" pitchFamily="18" charset="0"/>
                <a:cs typeface="Times New Roman" panose="02020603050405020304" pitchFamily="18" charset="0"/>
              </a:rPr>
              <a:t>це цінний харчовий продукт, але водночас вони є небезпечним продуктом харчування. Навіть досвідчені грибники мають ретельно дотримуватись правил безпеки, тому що вживання дикорослих грибів (серед яких є багато отруйних) небезпечно через загрозу виникнення важких отруєнь, а іноді і смерті. В той же час треба враховувати й той факт, що гриби погано перетравлюються, тому вживати їх рекомендується лише людям із здоровою травною системою. При захворюваннях шлунково-кишкового тракту, а також людям похилого віку і дітям доцільно утримуватися від вживання грибів. Однак необхідно враховувати той факт, що різні методи обробки грибів (маринування, засолка, сушка, теплова кулінарна обробка тощо) в більшості випадків не руйнують їхніх отрут. Отже, нещасні випадки від споживання грибів можуть реєструватися протягом цілого року.</a:t>
            </a:r>
          </a:p>
          <a:p>
            <a:pPr algn="just">
              <a:lnSpc>
                <a:spcPct val="100000"/>
              </a:lnSpc>
            </a:pPr>
            <a:r>
              <a:rPr lang="uk-UA" sz="1000" b="1" dirty="0">
                <a:solidFill>
                  <a:schemeClr val="tx1"/>
                </a:solidFill>
                <a:latin typeface="Times New Roman" panose="02020603050405020304" pitchFamily="18" charset="0"/>
                <a:cs typeface="Times New Roman" panose="02020603050405020304" pitchFamily="18" charset="0"/>
              </a:rPr>
              <a:t>Слід пам’ятати, що іноді навіть їстівні гриби можуть стати причиною отруєння! </a:t>
            </a:r>
            <a:r>
              <a:rPr lang="uk-UA" sz="900" dirty="0">
                <a:solidFill>
                  <a:schemeClr val="tx1"/>
                </a:solidFill>
                <a:latin typeface="Times New Roman" panose="02020603050405020304" pitchFamily="18" charset="0"/>
                <a:cs typeface="Times New Roman" panose="02020603050405020304" pitchFamily="18" charset="0"/>
              </a:rPr>
              <a:t>Це буває у тих випадках, коли збирають та вживають гриби старі, перезрілі або після тривалого зберігання. Гриби відносяться до швидкопсувних продуктів (містять від 84 до 94% води) тому їх необхідно переробляти в день збору. Особливо швидко псуються гриби, які зібрані в сиру погоду. Максимальний строк зберігання грибів не повинен перевищувати 24 год при температурі не вище 10°С. Пов’язано це з тим, що зрілі гриби стають чудовим поживним середовищем для різноманітних мікроорганізмів, зокрема хвороботворних. Крім того, внаслідок біохімічних реакцій (розпад білків) в грибах утворюються отруйні речовини (птомаїни). Подібний процес відбувається у несвіжому м’ясі або рибі. Дослідженнями встановлено, що в деяких видах їстівних грибів (білих, опеньках, лисичках, сироїжках тощо) містяться отруйні нетермостійкі речовини, які при варінні розрізаного м’якуша руйнуються. Ось чому вживання недоварених або таких недосмажених їстівних грибів може викликати розлади діяльності </a:t>
            </a:r>
            <a:r>
              <a:rPr lang="uk-UA" sz="900" dirty="0" err="1">
                <a:solidFill>
                  <a:schemeClr val="tx1"/>
                </a:solidFill>
                <a:latin typeface="Times New Roman" panose="02020603050405020304" pitchFamily="18" charset="0"/>
                <a:cs typeface="Times New Roman" panose="02020603050405020304" pitchFamily="18" charset="0"/>
              </a:rPr>
              <a:t>кишково</a:t>
            </a:r>
            <a:r>
              <a:rPr lang="uk-UA" sz="900" dirty="0">
                <a:solidFill>
                  <a:schemeClr val="tx1"/>
                </a:solidFill>
                <a:latin typeface="Times New Roman" panose="02020603050405020304" pitchFamily="18" charset="0"/>
                <a:cs typeface="Times New Roman" panose="02020603050405020304" pitchFamily="18" charset="0"/>
              </a:rPr>
              <a:t> - шлункового тракту.</a:t>
            </a:r>
          </a:p>
          <a:p>
            <a:pPr marL="0" indent="0" algn="ctr">
              <a:lnSpc>
                <a:spcPct val="100000"/>
              </a:lnSpc>
              <a:buNone/>
            </a:pPr>
            <a:r>
              <a:rPr lang="uk-UA" sz="1400" b="1" dirty="0">
                <a:solidFill>
                  <a:schemeClr val="tx1"/>
                </a:solidFill>
                <a:latin typeface="Times New Roman" panose="02020603050405020304" pitchFamily="18" charset="0"/>
                <a:cs typeface="Times New Roman" panose="02020603050405020304" pitchFamily="18" charset="0"/>
              </a:rPr>
              <a:t>                    ПРОФІЛАКТИЧНІ ЗАХОДИ</a:t>
            </a:r>
          </a:p>
          <a:p>
            <a:pPr algn="just">
              <a:lnSpc>
                <a:spcPct val="100000"/>
              </a:lnSpc>
            </a:pPr>
            <a:endParaRPr lang="uk-UA" sz="900" dirty="0">
              <a:solidFill>
                <a:schemeClr val="tx1"/>
              </a:solidFill>
              <a:latin typeface="Times New Roman" panose="02020603050405020304" pitchFamily="18" charset="0"/>
              <a:cs typeface="Times New Roman" panose="02020603050405020304" pitchFamily="18" charset="0"/>
            </a:endParaRPr>
          </a:p>
          <a:p>
            <a:pPr algn="just">
              <a:lnSpc>
                <a:spcPct val="100000"/>
              </a:lnSpc>
            </a:pPr>
            <a:endParaRPr lang="uk-UA" sz="1000" b="1" dirty="0">
              <a:solidFill>
                <a:schemeClr val="tx1"/>
              </a:solidFill>
              <a:latin typeface="Times New Roman" panose="02020603050405020304" pitchFamily="18" charset="0"/>
              <a:cs typeface="Times New Roman" panose="02020603050405020304" pitchFamily="18" charset="0"/>
            </a:endParaRPr>
          </a:p>
          <a:p>
            <a:pPr algn="just">
              <a:lnSpc>
                <a:spcPct val="100000"/>
              </a:lnSpc>
            </a:pPr>
            <a:endParaRPr lang="uk-UA" sz="10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r>
              <a:rPr lang="uk-UA" sz="1000" b="1" dirty="0">
                <a:solidFill>
                  <a:schemeClr val="tx1"/>
                </a:solidFill>
                <a:latin typeface="Times New Roman" panose="02020603050405020304" pitchFamily="18" charset="0"/>
                <a:cs typeface="Times New Roman" panose="02020603050405020304" pitchFamily="18" charset="0"/>
              </a:rPr>
              <a:t>Перша допомога при отруєнні грибами: </a:t>
            </a:r>
            <a:r>
              <a:rPr lang="uk-UA" sz="1000" dirty="0" err="1">
                <a:solidFill>
                  <a:schemeClr val="tx1"/>
                </a:solidFill>
                <a:latin typeface="Times New Roman" panose="02020603050405020304" pitchFamily="18" charset="0"/>
                <a:cs typeface="Times New Roman" panose="02020603050405020304" pitchFamily="18" charset="0"/>
              </a:rPr>
              <a:t>викличте</a:t>
            </a:r>
            <a:r>
              <a:rPr lang="uk-UA" sz="1000" dirty="0">
                <a:solidFill>
                  <a:schemeClr val="tx1"/>
                </a:solidFill>
                <a:latin typeface="Times New Roman" panose="02020603050405020304" pitchFamily="18" charset="0"/>
                <a:cs typeface="Times New Roman" panose="02020603050405020304" pitchFamily="18" charset="0"/>
              </a:rPr>
              <a:t> швидку медичну допомогу! Одночасно, не очікуючи її прибуття, негайно промийте шлунок: випийте 5-6 склянок кип’яченої води; натисніть пальцями на корінь язика, щоб викликати блювоту; прийміть активоване вугілля, коли промивні води стануть чистими. Після надання первинної допомоги: дайте випити потерпілому міцний чай, каву або злегка підсолену воду, відновіть тим самим водно-сольовий баланс; покладіть на живіт і до ніг потерпілого грілки для полегшення його стану. Але поки прийде лікар, не годувати. Категорично заборонено вживати алкоголь, оцет, будь-яку їжу чи молочні та кисломолочні продукти – це може прискорити всмоктування токсинів грибів у кишківнику. Займатися будь-якими іншими видами самолікування!</a:t>
            </a:r>
          </a:p>
          <a:p>
            <a:pPr marL="0" indent="0" algn="ctr">
              <a:lnSpc>
                <a:spcPct val="100000"/>
              </a:lnSpc>
              <a:buNone/>
            </a:pPr>
            <a:r>
              <a:rPr lang="uk-UA" sz="1000" b="1" dirty="0" err="1">
                <a:solidFill>
                  <a:schemeClr val="tx1"/>
                </a:solidFill>
                <a:latin typeface="Times New Roman" panose="02020603050405020304" pitchFamily="18" charset="0"/>
                <a:cs typeface="Times New Roman" panose="02020603050405020304" pitchFamily="18" charset="0"/>
              </a:rPr>
              <a:t>Запамятайте</a:t>
            </a:r>
            <a:r>
              <a:rPr lang="uk-UA" sz="1000" dirty="0">
                <a:solidFill>
                  <a:schemeClr val="tx1"/>
                </a:solidFill>
                <a:latin typeface="Times New Roman" panose="02020603050405020304" pitchFamily="18" charset="0"/>
                <a:cs typeface="Times New Roman" panose="02020603050405020304" pitchFamily="18" charset="0"/>
              </a:rPr>
              <a:t>: </a:t>
            </a:r>
            <a:r>
              <a:rPr lang="uk-UA" sz="1000" b="1" dirty="0">
                <a:solidFill>
                  <a:schemeClr val="tx1"/>
                </a:solidFill>
                <a:latin typeface="Times New Roman" panose="02020603050405020304" pitchFamily="18" charset="0"/>
                <a:cs typeface="Times New Roman" panose="02020603050405020304" pitchFamily="18" charset="0"/>
              </a:rPr>
              <a:t>аби не отруїтися грибами, слід дотримуватись певних правил. Пильність, здоровий глузд та розуміння – запорука безпечності та життя!</a:t>
            </a:r>
          </a:p>
          <a:p>
            <a:pPr marL="0" indent="0" algn="just">
              <a:lnSpc>
                <a:spcPct val="100000"/>
              </a:lnSpc>
              <a:buNone/>
            </a:pPr>
            <a:r>
              <a:rPr lang="uk-UA" sz="1000" b="1" dirty="0">
                <a:solidFill>
                  <a:schemeClr val="tx1"/>
                </a:solidFill>
                <a:latin typeface="Times New Roman" panose="02020603050405020304" pitchFamily="18" charset="0"/>
                <a:cs typeface="Times New Roman" panose="02020603050405020304" pitchFamily="18" charset="0"/>
              </a:rPr>
              <a:t>                                             Головне управління </a:t>
            </a:r>
            <a:r>
              <a:rPr lang="uk-UA" sz="1000" b="1" dirty="0" err="1">
                <a:solidFill>
                  <a:schemeClr val="tx1"/>
                </a:solidFill>
                <a:latin typeface="Times New Roman" panose="02020603050405020304" pitchFamily="18" charset="0"/>
                <a:cs typeface="Times New Roman" panose="02020603050405020304" pitchFamily="18" charset="0"/>
              </a:rPr>
              <a:t>Держпродспоживслужби</a:t>
            </a:r>
            <a:r>
              <a:rPr lang="uk-UA" sz="1000" b="1" dirty="0">
                <a:solidFill>
                  <a:schemeClr val="tx1"/>
                </a:solidFill>
                <a:latin typeface="Times New Roman" panose="02020603050405020304" pitchFamily="18" charset="0"/>
                <a:cs typeface="Times New Roman" panose="02020603050405020304" pitchFamily="18" charset="0"/>
              </a:rPr>
              <a:t> в Одеській області 65042, м. Одеса, вул. 7-а </a:t>
            </a:r>
            <a:r>
              <a:rPr lang="uk-UA" sz="1000" b="1" dirty="0" err="1">
                <a:solidFill>
                  <a:schemeClr val="tx1"/>
                </a:solidFill>
                <a:latin typeface="Times New Roman" panose="02020603050405020304" pitchFamily="18" charset="0"/>
                <a:cs typeface="Times New Roman" panose="02020603050405020304" pitchFamily="18" charset="0"/>
              </a:rPr>
              <a:t>Пересипська</a:t>
            </a:r>
            <a:r>
              <a:rPr lang="uk-UA" sz="1000" b="1" dirty="0">
                <a:solidFill>
                  <a:schemeClr val="tx1"/>
                </a:solidFill>
                <a:latin typeface="Times New Roman" panose="02020603050405020304" pitchFamily="18" charset="0"/>
                <a:cs typeface="Times New Roman" panose="02020603050405020304" pitchFamily="18" charset="0"/>
              </a:rPr>
              <a:t>, 6</a:t>
            </a:r>
          </a:p>
          <a:p>
            <a:endParaRPr lang="uk-UA" sz="900" b="1" dirty="0">
              <a:solidFill>
                <a:schemeClr val="tx1"/>
              </a:solidFill>
              <a:latin typeface="Times New Roman" panose="02020603050405020304" pitchFamily="18" charset="0"/>
              <a:cs typeface="Times New Roman" panose="02020603050405020304" pitchFamily="18" charset="0"/>
            </a:endParaRPr>
          </a:p>
          <a:p>
            <a:pPr marL="0" indent="0">
              <a:buNone/>
            </a:pPr>
            <a:r>
              <a:rPr lang="uk-UA" sz="900" dirty="0">
                <a:solidFill>
                  <a:schemeClr val="tx1"/>
                </a:solidFill>
                <a:latin typeface="Times New Roman" panose="02020603050405020304" pitchFamily="18" charset="0"/>
                <a:cs typeface="Times New Roman" panose="02020603050405020304" pitchFamily="18" charset="0"/>
              </a:rPr>
              <a:t> </a:t>
            </a:r>
          </a:p>
        </p:txBody>
      </p:sp>
      <p:pic>
        <p:nvPicPr>
          <p:cNvPr id="5" name="Рисунок 4">
            <a:extLst>
              <a:ext uri="{FF2B5EF4-FFF2-40B4-BE49-F238E27FC236}">
                <a16:creationId xmlns:a16="http://schemas.microsoft.com/office/drawing/2014/main" id="{534C0A3E-1DAB-4E39-90C1-43DC026D976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6182" y="630314"/>
            <a:ext cx="2120468" cy="18249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a:extLst>
              <a:ext uri="{FF2B5EF4-FFF2-40B4-BE49-F238E27FC236}">
                <a16:creationId xmlns:a16="http://schemas.microsoft.com/office/drawing/2014/main" id="{D3BCA84D-BF75-4E14-9627-D638846EE60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66181" y="3081999"/>
            <a:ext cx="2082217" cy="1935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Прямоугольник 3">
            <a:extLst>
              <a:ext uri="{FF2B5EF4-FFF2-40B4-BE49-F238E27FC236}">
                <a16:creationId xmlns:a16="http://schemas.microsoft.com/office/drawing/2014/main" id="{01DFFBBF-1773-4ABA-BECA-458EDB993261}"/>
              </a:ext>
            </a:extLst>
          </p:cNvPr>
          <p:cNvSpPr/>
          <p:nvPr/>
        </p:nvSpPr>
        <p:spPr>
          <a:xfrm>
            <a:off x="2490440" y="3065146"/>
            <a:ext cx="2558139" cy="898735"/>
          </a:xfrm>
          <a:prstGeom prst="rect">
            <a:avLst/>
          </a:prstGeom>
          <a:ln w="762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uk-UA" sz="1200" b="1" dirty="0">
                <a:ln w="9525">
                  <a:solidFill>
                    <a:schemeClr val="tx1"/>
                  </a:solidFill>
                </a:ln>
                <a:solidFill>
                  <a:schemeClr val="tx1"/>
                </a:solidFill>
                <a:latin typeface="Times New Roman" panose="02020603050405020304" pitchFamily="18" charset="0"/>
                <a:cs typeface="Times New Roman" panose="02020603050405020304" pitchFamily="18" charset="0"/>
              </a:rPr>
              <a:t>Збирайте в лісі тільки ті гриби, про які ви точно знаєте, що вони їстівні і не пробуйте їх на смак!</a:t>
            </a:r>
            <a:endParaRPr lang="uk-UA" sz="1200" b="1" dirty="0">
              <a:ln w="9525">
                <a:solidFill>
                  <a:schemeClr val="tx1"/>
                </a:solidFill>
              </a:ln>
            </a:endParaRPr>
          </a:p>
        </p:txBody>
      </p:sp>
      <p:pic>
        <p:nvPicPr>
          <p:cNvPr id="7" name="Рисунок 6">
            <a:extLst>
              <a:ext uri="{FF2B5EF4-FFF2-40B4-BE49-F238E27FC236}">
                <a16:creationId xmlns:a16="http://schemas.microsoft.com/office/drawing/2014/main" id="{A7C64EE2-A045-43F8-91C6-11F5F8AA885B}"/>
              </a:ext>
            </a:extLst>
          </p:cNvPr>
          <p:cNvPicPr>
            <a:picLocks noChangeAspect="1"/>
          </p:cNvPicPr>
          <p:nvPr/>
        </p:nvPicPr>
        <p:blipFill>
          <a:blip r:embed="rId6"/>
          <a:stretch>
            <a:fillRect/>
          </a:stretch>
        </p:blipFill>
        <p:spPr>
          <a:xfrm>
            <a:off x="2490443" y="4214836"/>
            <a:ext cx="2528472" cy="1049622"/>
          </a:xfrm>
          <a:prstGeom prst="rect">
            <a:avLst/>
          </a:prstGeom>
          <a:ln w="76200">
            <a:solidFill>
              <a:schemeClr val="tx1"/>
            </a:solidFill>
          </a:ln>
        </p:spPr>
      </p:pic>
      <p:sp>
        <p:nvSpPr>
          <p:cNvPr id="9" name="TextBox 8">
            <a:extLst>
              <a:ext uri="{FF2B5EF4-FFF2-40B4-BE49-F238E27FC236}">
                <a16:creationId xmlns:a16="http://schemas.microsoft.com/office/drawing/2014/main" id="{2C15B5A7-54C5-4653-A447-4847170C1E4B}"/>
              </a:ext>
            </a:extLst>
          </p:cNvPr>
          <p:cNvSpPr txBox="1"/>
          <p:nvPr/>
        </p:nvSpPr>
        <p:spPr>
          <a:xfrm>
            <a:off x="2490443" y="4170902"/>
            <a:ext cx="2558136" cy="830997"/>
          </a:xfrm>
          <a:prstGeom prst="rect">
            <a:avLst/>
          </a:prstGeom>
          <a:noFill/>
          <a:ln w="76200">
            <a:noFill/>
          </a:ln>
        </p:spPr>
        <p:txBody>
          <a:bodyPr wrap="square">
            <a:spAutoFit/>
          </a:bodyP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Гриби особливо небезпечні для дітей! Дітям до 14-16 років гриби протипоказані! Навіть їстівні гриби малюкам – вороги! </a:t>
            </a:r>
            <a:endParaRPr lang="uk-UA" sz="1200" b="1" dirty="0">
              <a:ln w="12700">
                <a:solidFill>
                  <a:schemeClr val="tx1"/>
                </a:solidFill>
              </a:ln>
            </a:endParaRPr>
          </a:p>
        </p:txBody>
      </p:sp>
      <p:sp>
        <p:nvSpPr>
          <p:cNvPr id="10" name="Стрелка: вправо 9">
            <a:extLst>
              <a:ext uri="{FF2B5EF4-FFF2-40B4-BE49-F238E27FC236}">
                <a16:creationId xmlns:a16="http://schemas.microsoft.com/office/drawing/2014/main" id="{0FB8ABD6-8DF6-4B53-AFBD-18F908C87DCB}"/>
              </a:ext>
            </a:extLst>
          </p:cNvPr>
          <p:cNvSpPr/>
          <p:nvPr/>
        </p:nvSpPr>
        <p:spPr>
          <a:xfrm>
            <a:off x="5216823" y="2565647"/>
            <a:ext cx="1018259" cy="328473"/>
          </a:xfrm>
          <a:prstGeom prst="right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dirty="0"/>
              <a:t>       </a:t>
            </a:r>
          </a:p>
        </p:txBody>
      </p:sp>
      <p:sp>
        <p:nvSpPr>
          <p:cNvPr id="11" name="Прямоугольник 10">
            <a:extLst>
              <a:ext uri="{FF2B5EF4-FFF2-40B4-BE49-F238E27FC236}">
                <a16:creationId xmlns:a16="http://schemas.microsoft.com/office/drawing/2014/main" id="{0035C980-D13E-4383-A7AF-A60222053297}"/>
              </a:ext>
            </a:extLst>
          </p:cNvPr>
          <p:cNvSpPr/>
          <p:nvPr/>
        </p:nvSpPr>
        <p:spPr>
          <a:xfrm>
            <a:off x="5190623" y="3064339"/>
            <a:ext cx="3213570" cy="899542"/>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Не купувати і не вживати в їжу гриби консервовані, мариновані, солоні, сушені у невідомих осіб на ринках, в місцях стихійної торгівлі, або просто з рук!</a:t>
            </a:r>
            <a:endParaRPr lang="uk-UA" sz="1200" b="1" dirty="0">
              <a:ln w="12700">
                <a:solidFill>
                  <a:schemeClr val="tx1"/>
                </a:solidFill>
              </a:ln>
            </a:endParaRPr>
          </a:p>
        </p:txBody>
      </p:sp>
      <p:sp>
        <p:nvSpPr>
          <p:cNvPr id="12" name="Прямоугольник 11">
            <a:extLst>
              <a:ext uri="{FF2B5EF4-FFF2-40B4-BE49-F238E27FC236}">
                <a16:creationId xmlns:a16="http://schemas.microsoft.com/office/drawing/2014/main" id="{CCD867A7-5A84-4644-8472-1373F23BDE99}"/>
              </a:ext>
            </a:extLst>
          </p:cNvPr>
          <p:cNvSpPr/>
          <p:nvPr/>
        </p:nvSpPr>
        <p:spPr>
          <a:xfrm>
            <a:off x="8546236" y="3053242"/>
            <a:ext cx="3305453" cy="910639"/>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Не зберігати готові страви з грибів у холодильнику більше доби, а свіжі гриби – довше 2-3 днів в морозильнику, якщо він не обладнаний системою швидкої, глибокої заморозки!</a:t>
            </a:r>
            <a:endParaRPr lang="uk-UA" sz="1200" b="1" dirty="0">
              <a:ln w="12700">
                <a:solidFill>
                  <a:schemeClr val="tx1"/>
                </a:solidFill>
              </a:ln>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6BCD2330-A351-4DFC-A757-311EFA4C8E3E}"/>
              </a:ext>
            </a:extLst>
          </p:cNvPr>
          <p:cNvSpPr/>
          <p:nvPr/>
        </p:nvSpPr>
        <p:spPr>
          <a:xfrm>
            <a:off x="5190623" y="4170901"/>
            <a:ext cx="3213570" cy="1093557"/>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Купуючи гриби на </a:t>
            </a:r>
            <a:r>
              <a:rPr lang="uk-UA" sz="1200" b="1" dirty="0" err="1">
                <a:ln w="12700">
                  <a:solidFill>
                    <a:schemeClr val="tx1"/>
                  </a:solidFill>
                </a:ln>
                <a:solidFill>
                  <a:schemeClr val="tx1"/>
                </a:solidFill>
                <a:latin typeface="Times New Roman" panose="02020603050405020304" pitchFamily="18" charset="0"/>
                <a:cs typeface="Times New Roman" panose="02020603050405020304" pitchFamily="18" charset="0"/>
              </a:rPr>
              <a:t>агропродовольчих</a:t>
            </a:r>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 ринках, звертайте увагу на наявність експертного висновку на продукцію, який видається ветеринарними фахівцями лабораторії ветеринарно-санітарної експертизи на ринку!</a:t>
            </a:r>
            <a:endParaRPr lang="uk-UA" sz="1200" b="1" dirty="0">
              <a:ln w="12700">
                <a:solidFill>
                  <a:schemeClr val="tx1"/>
                </a:solidFill>
              </a:ln>
            </a:endParaRPr>
          </a:p>
        </p:txBody>
      </p:sp>
      <p:sp>
        <p:nvSpPr>
          <p:cNvPr id="14" name="Прямоугольник 13">
            <a:extLst>
              <a:ext uri="{FF2B5EF4-FFF2-40B4-BE49-F238E27FC236}">
                <a16:creationId xmlns:a16="http://schemas.microsoft.com/office/drawing/2014/main" id="{7159F058-CD43-4AF4-9EF4-DC64333E8C73}"/>
              </a:ext>
            </a:extLst>
          </p:cNvPr>
          <p:cNvSpPr/>
          <p:nvPr/>
        </p:nvSpPr>
        <p:spPr>
          <a:xfrm>
            <a:off x="8546235" y="4170902"/>
            <a:ext cx="3305453" cy="1093556"/>
          </a:xfrm>
          <a:prstGeom prst="rect">
            <a:avLst/>
          </a:prstGeom>
          <a:ln w="7620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Первинні ознаки отруєння (нудота, блювота, біль у животі, пронос) – з’являються через 1-4 години після вживання грибів, у залежності від виду гриба, віку та стану здоров’я потерпілого, кількості з’їдених грибів.</a:t>
            </a:r>
            <a:endParaRPr lang="uk-UA" sz="1200" b="1" dirty="0">
              <a:ln w="12700">
                <a:solidFill>
                  <a:schemeClr val="tx1"/>
                </a:solidFill>
              </a:l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2942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7095B-4D6A-46B6-A24B-A839B12496C3}"/>
              </a:ext>
            </a:extLst>
          </p:cNvPr>
          <p:cNvSpPr>
            <a:spLocks noGrp="1"/>
          </p:cNvSpPr>
          <p:nvPr>
            <p:ph type="title"/>
          </p:nvPr>
        </p:nvSpPr>
        <p:spPr>
          <a:xfrm>
            <a:off x="4136994" y="88777"/>
            <a:ext cx="6881525" cy="328473"/>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ОБЕРЕЖНО ГРИБИ !</a:t>
            </a:r>
            <a:endParaRPr lang="uk-UA" sz="16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5D997B5A-A66F-41A2-AA85-D1667D8C0F82}"/>
              </a:ext>
            </a:extLst>
          </p:cNvPr>
          <p:cNvSpPr>
            <a:spLocks noGrp="1"/>
          </p:cNvSpPr>
          <p:nvPr>
            <p:ph idx="1"/>
          </p:nvPr>
        </p:nvSpPr>
        <p:spPr>
          <a:xfrm>
            <a:off x="2386649" y="417250"/>
            <a:ext cx="9607083" cy="6351973"/>
          </a:xfrm>
          <a:solidFill>
            <a:schemeClr val="accent3">
              <a:lumMod val="60000"/>
              <a:lumOff val="40000"/>
            </a:schemeClr>
          </a:solidFill>
        </p:spPr>
        <p:txBody>
          <a:bodyPr>
            <a:noAutofit/>
          </a:bodyPr>
          <a:lstStyle/>
          <a:p>
            <a:pPr marL="45720" indent="0" algn="just">
              <a:buNone/>
            </a:pPr>
            <a:r>
              <a:rPr lang="uk-UA" sz="1200" b="1" dirty="0">
                <a:solidFill>
                  <a:schemeClr val="tx1"/>
                </a:solidFill>
                <a:latin typeface="Times New Roman" panose="02020603050405020304" pitchFamily="18" charset="0"/>
                <a:cs typeface="Times New Roman" panose="02020603050405020304" pitchFamily="18" charset="0"/>
              </a:rPr>
              <a:t>ГРИБИ </a:t>
            </a:r>
            <a:r>
              <a:rPr lang="uk-UA" sz="900" b="1" dirty="0">
                <a:solidFill>
                  <a:schemeClr val="tx1"/>
                </a:solidFill>
                <a:latin typeface="Times New Roman" panose="02020603050405020304" pitchFamily="18" charset="0"/>
                <a:cs typeface="Times New Roman" panose="02020603050405020304" pitchFamily="18" charset="0"/>
              </a:rPr>
              <a:t>– </a:t>
            </a:r>
            <a:r>
              <a:rPr lang="uk-UA" sz="1000" b="1" dirty="0">
                <a:solidFill>
                  <a:schemeClr val="tx1"/>
                </a:solidFill>
                <a:latin typeface="Times New Roman" panose="02020603050405020304" pitchFamily="18" charset="0"/>
                <a:cs typeface="Times New Roman" panose="02020603050405020304" pitchFamily="18" charset="0"/>
              </a:rPr>
              <a:t>це цінний харчовий продукт, але водночас вони є небезпечним продуктом харчування. Навіть досвідчені грибники мають ретельно дотримуватись правил безпеки, тому що вживання дикорослих грибів (серед яких є багато отруйних) небезпечно через загрозу виникнення важких отруєнь, а іноді і смерті. В той же час треба враховувати й той факт, що гриби погано перетравлюються, тому вживати їх рекомендується лише людям із здоровою травною системою. При захворюваннях шлунково-кишкового тракту, а також людям похилого віку і дітям доцільно утримуватися від вживання грибів. Однак необхідно враховувати той факт, що різні методи обробки грибів (маринування, засолка, сушка, теплова кулінарна обробка тощо) в більшості випадків не руйнують їхніх отрут. Отже, нещасні випадки від споживання грибів можуть реєструватися протягом цілого року.</a:t>
            </a:r>
          </a:p>
          <a:p>
            <a:pPr algn="just">
              <a:lnSpc>
                <a:spcPct val="100000"/>
              </a:lnSpc>
            </a:pPr>
            <a:r>
              <a:rPr lang="uk-UA" sz="1000" b="1" dirty="0">
                <a:solidFill>
                  <a:schemeClr val="tx1"/>
                </a:solidFill>
                <a:latin typeface="Times New Roman" panose="02020603050405020304" pitchFamily="18" charset="0"/>
                <a:cs typeface="Times New Roman" panose="02020603050405020304" pitchFamily="18" charset="0"/>
              </a:rPr>
              <a:t>Слід пам’ятати, що іноді навіть їстівні гриби можуть стати причиною отруєння! </a:t>
            </a:r>
            <a:r>
              <a:rPr lang="uk-UA" sz="900" dirty="0">
                <a:solidFill>
                  <a:schemeClr val="tx1"/>
                </a:solidFill>
                <a:latin typeface="Times New Roman" panose="02020603050405020304" pitchFamily="18" charset="0"/>
                <a:cs typeface="Times New Roman" panose="02020603050405020304" pitchFamily="18" charset="0"/>
              </a:rPr>
              <a:t>Це буває у тих випадках, коли збирають та вживають гриби старі, перезрілі або після тривалого зберігання. Гриби відносяться до швидкопсувних продуктів (містять від 84 до 94% води) тому їх необхідно переробляти в день збору. Особливо швидко псуються гриби, які зібрані в сиру погоду. Максимальний строк зберігання грибів не повинен перевищувати 24 год при температурі не вище 10°С. Пов’язано це з тим, що зрілі гриби стають чудовим поживним середовищем для різноманітних мікроорганізмів, зокрема хвороботворних. Крім того, внаслідок біохімічних реакцій (розпад білків) в грибах утворюються отруйні речовини (птомаїни). Подібний процес відбувається у несвіжому м’ясі або рибі. Дослідженнями встановлено, що в деяких видах їстівних грибів (білих, опеньках, лисичках, сироїжках тощо) містяться отруйні нетермостійкі речовини, які при варінні розрізаного м’якуша руйнуються. Ось чому вживання недоварених або таких недосмажених їстівних грибів може викликати розлади діяльності </a:t>
            </a:r>
            <a:r>
              <a:rPr lang="uk-UA" sz="900" dirty="0" err="1">
                <a:solidFill>
                  <a:schemeClr val="tx1"/>
                </a:solidFill>
                <a:latin typeface="Times New Roman" panose="02020603050405020304" pitchFamily="18" charset="0"/>
                <a:cs typeface="Times New Roman" panose="02020603050405020304" pitchFamily="18" charset="0"/>
              </a:rPr>
              <a:t>кишково</a:t>
            </a:r>
            <a:r>
              <a:rPr lang="uk-UA" sz="900" dirty="0">
                <a:solidFill>
                  <a:schemeClr val="tx1"/>
                </a:solidFill>
                <a:latin typeface="Times New Roman" panose="02020603050405020304" pitchFamily="18" charset="0"/>
                <a:cs typeface="Times New Roman" panose="02020603050405020304" pitchFamily="18" charset="0"/>
              </a:rPr>
              <a:t> - шлункового тракту.</a:t>
            </a:r>
          </a:p>
          <a:p>
            <a:pPr marL="0" indent="0" algn="ctr">
              <a:lnSpc>
                <a:spcPct val="100000"/>
              </a:lnSpc>
              <a:buNone/>
            </a:pPr>
            <a:r>
              <a:rPr lang="uk-UA" sz="1400" b="1" dirty="0">
                <a:solidFill>
                  <a:schemeClr val="tx1"/>
                </a:solidFill>
                <a:latin typeface="Times New Roman" panose="02020603050405020304" pitchFamily="18" charset="0"/>
                <a:cs typeface="Times New Roman" panose="02020603050405020304" pitchFamily="18" charset="0"/>
              </a:rPr>
              <a:t>                    ПРОФІЛАКТИЧНІ ЗАХОДИ</a:t>
            </a:r>
          </a:p>
          <a:p>
            <a:pPr algn="just">
              <a:lnSpc>
                <a:spcPct val="100000"/>
              </a:lnSpc>
            </a:pPr>
            <a:endParaRPr lang="uk-UA" sz="900" dirty="0">
              <a:solidFill>
                <a:schemeClr val="tx1"/>
              </a:solidFill>
              <a:latin typeface="Times New Roman" panose="02020603050405020304" pitchFamily="18" charset="0"/>
              <a:cs typeface="Times New Roman" panose="02020603050405020304" pitchFamily="18" charset="0"/>
            </a:endParaRPr>
          </a:p>
          <a:p>
            <a:pPr algn="just">
              <a:lnSpc>
                <a:spcPct val="100000"/>
              </a:lnSpc>
            </a:pPr>
            <a:endParaRPr lang="uk-UA" sz="1000" b="1" dirty="0">
              <a:solidFill>
                <a:schemeClr val="tx1"/>
              </a:solidFill>
              <a:latin typeface="Times New Roman" panose="02020603050405020304" pitchFamily="18" charset="0"/>
              <a:cs typeface="Times New Roman" panose="02020603050405020304" pitchFamily="18" charset="0"/>
            </a:endParaRPr>
          </a:p>
          <a:p>
            <a:pPr algn="just">
              <a:lnSpc>
                <a:spcPct val="100000"/>
              </a:lnSpc>
            </a:pPr>
            <a:endParaRPr lang="uk-UA" sz="10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sz="1000" b="1"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r>
              <a:rPr lang="uk-UA" sz="1000" b="1" dirty="0">
                <a:solidFill>
                  <a:schemeClr val="tx1"/>
                </a:solidFill>
                <a:latin typeface="Times New Roman" panose="02020603050405020304" pitchFamily="18" charset="0"/>
                <a:cs typeface="Times New Roman" panose="02020603050405020304" pitchFamily="18" charset="0"/>
              </a:rPr>
              <a:t>Перша допомога при отруєнні грибами: </a:t>
            </a:r>
            <a:r>
              <a:rPr lang="uk-UA" sz="1000" dirty="0" err="1">
                <a:solidFill>
                  <a:schemeClr val="tx1"/>
                </a:solidFill>
                <a:latin typeface="Times New Roman" panose="02020603050405020304" pitchFamily="18" charset="0"/>
                <a:cs typeface="Times New Roman" panose="02020603050405020304" pitchFamily="18" charset="0"/>
              </a:rPr>
              <a:t>викличте</a:t>
            </a:r>
            <a:r>
              <a:rPr lang="uk-UA" sz="1000" dirty="0">
                <a:solidFill>
                  <a:schemeClr val="tx1"/>
                </a:solidFill>
                <a:latin typeface="Times New Roman" panose="02020603050405020304" pitchFamily="18" charset="0"/>
                <a:cs typeface="Times New Roman" panose="02020603050405020304" pitchFamily="18" charset="0"/>
              </a:rPr>
              <a:t> швидку медичну допомогу! Одночасно, не очікуючи її прибуття, негайно промийте шлунок: випийте 5-6 склянок кип’яченої води; натисніть пальцями на корінь язика, щоб викликати блювоту; прийміть активоване вугілля, коли промивні води стануть чистими. Після надання первинної допомоги: дайте випити потерпілому міцний чай, каву або злегка підсолену воду, відновіть тим самим водно-сольовий баланс; покладіть на живіт і до ніг потерпілого грілки для полегшення його стану. Але поки прийде лікар, не годувати. Категорично заборонено вживати алкоголь, оцет, будь-яку їжу чи молочні та кисломолочні продукти – це може прискорити всмоктування токсинів грибів у кишківнику. Займатися будь-якими іншими видами самолікування!</a:t>
            </a:r>
          </a:p>
          <a:p>
            <a:pPr marL="0" indent="0" algn="ctr">
              <a:lnSpc>
                <a:spcPct val="100000"/>
              </a:lnSpc>
              <a:buNone/>
            </a:pPr>
            <a:r>
              <a:rPr lang="uk-UA" sz="1000" b="1" dirty="0" err="1">
                <a:solidFill>
                  <a:schemeClr val="tx1"/>
                </a:solidFill>
                <a:latin typeface="Times New Roman" panose="02020603050405020304" pitchFamily="18" charset="0"/>
                <a:cs typeface="Times New Roman" panose="02020603050405020304" pitchFamily="18" charset="0"/>
              </a:rPr>
              <a:t>Запамятайте</a:t>
            </a:r>
            <a:r>
              <a:rPr lang="uk-UA" sz="1000" dirty="0">
                <a:solidFill>
                  <a:schemeClr val="tx1"/>
                </a:solidFill>
                <a:latin typeface="Times New Roman" panose="02020603050405020304" pitchFamily="18" charset="0"/>
                <a:cs typeface="Times New Roman" panose="02020603050405020304" pitchFamily="18" charset="0"/>
              </a:rPr>
              <a:t>: </a:t>
            </a:r>
            <a:r>
              <a:rPr lang="uk-UA" sz="1000" b="1" dirty="0">
                <a:solidFill>
                  <a:schemeClr val="tx1"/>
                </a:solidFill>
                <a:latin typeface="Times New Roman" panose="02020603050405020304" pitchFamily="18" charset="0"/>
                <a:cs typeface="Times New Roman" panose="02020603050405020304" pitchFamily="18" charset="0"/>
              </a:rPr>
              <a:t>аби не отруїтися грибами, слід дотримуватись певних правил. Пильність, здоровий глузд та розуміння – запорука безпечності та життя!</a:t>
            </a:r>
          </a:p>
          <a:p>
            <a:pPr marL="0" indent="0" algn="just">
              <a:lnSpc>
                <a:spcPct val="100000"/>
              </a:lnSpc>
              <a:buNone/>
            </a:pPr>
            <a:r>
              <a:rPr lang="uk-UA" sz="1000" b="1" dirty="0">
                <a:solidFill>
                  <a:schemeClr val="tx1"/>
                </a:solidFill>
                <a:latin typeface="Times New Roman" panose="02020603050405020304" pitchFamily="18" charset="0"/>
                <a:cs typeface="Times New Roman" panose="02020603050405020304" pitchFamily="18" charset="0"/>
              </a:rPr>
              <a:t>                                             Головне управління </a:t>
            </a:r>
            <a:r>
              <a:rPr lang="uk-UA" sz="1000" b="1" dirty="0" err="1">
                <a:solidFill>
                  <a:schemeClr val="tx1"/>
                </a:solidFill>
                <a:latin typeface="Times New Roman" panose="02020603050405020304" pitchFamily="18" charset="0"/>
                <a:cs typeface="Times New Roman" panose="02020603050405020304" pitchFamily="18" charset="0"/>
              </a:rPr>
              <a:t>Держпродспоживслужби</a:t>
            </a:r>
            <a:r>
              <a:rPr lang="uk-UA" sz="1000" b="1" dirty="0">
                <a:solidFill>
                  <a:schemeClr val="tx1"/>
                </a:solidFill>
                <a:latin typeface="Times New Roman" panose="02020603050405020304" pitchFamily="18" charset="0"/>
                <a:cs typeface="Times New Roman" panose="02020603050405020304" pitchFamily="18" charset="0"/>
              </a:rPr>
              <a:t> в Одеській області 65042, м. Одеса, вул. 7-а </a:t>
            </a:r>
            <a:r>
              <a:rPr lang="uk-UA" sz="1000" b="1" dirty="0" err="1">
                <a:solidFill>
                  <a:schemeClr val="tx1"/>
                </a:solidFill>
                <a:latin typeface="Times New Roman" panose="02020603050405020304" pitchFamily="18" charset="0"/>
                <a:cs typeface="Times New Roman" panose="02020603050405020304" pitchFamily="18" charset="0"/>
              </a:rPr>
              <a:t>Пересипська</a:t>
            </a:r>
            <a:r>
              <a:rPr lang="uk-UA" sz="1000" b="1" dirty="0">
                <a:solidFill>
                  <a:schemeClr val="tx1"/>
                </a:solidFill>
                <a:latin typeface="Times New Roman" panose="02020603050405020304" pitchFamily="18" charset="0"/>
                <a:cs typeface="Times New Roman" panose="02020603050405020304" pitchFamily="18" charset="0"/>
              </a:rPr>
              <a:t>, 6</a:t>
            </a:r>
          </a:p>
          <a:p>
            <a:endParaRPr lang="uk-UA" sz="900" b="1" dirty="0">
              <a:solidFill>
                <a:schemeClr val="tx1"/>
              </a:solidFill>
              <a:latin typeface="Times New Roman" panose="02020603050405020304" pitchFamily="18" charset="0"/>
              <a:cs typeface="Times New Roman" panose="02020603050405020304" pitchFamily="18" charset="0"/>
            </a:endParaRPr>
          </a:p>
          <a:p>
            <a:pPr marL="0" indent="0">
              <a:buNone/>
            </a:pPr>
            <a:r>
              <a:rPr lang="uk-UA" sz="900" dirty="0">
                <a:solidFill>
                  <a:schemeClr val="tx1"/>
                </a:solidFill>
                <a:latin typeface="Times New Roman" panose="02020603050405020304" pitchFamily="18" charset="0"/>
                <a:cs typeface="Times New Roman" panose="02020603050405020304" pitchFamily="18" charset="0"/>
              </a:rPr>
              <a:t> </a:t>
            </a:r>
          </a:p>
        </p:txBody>
      </p:sp>
      <p:pic>
        <p:nvPicPr>
          <p:cNvPr id="5" name="Рисунок 4">
            <a:extLst>
              <a:ext uri="{FF2B5EF4-FFF2-40B4-BE49-F238E27FC236}">
                <a16:creationId xmlns:a16="http://schemas.microsoft.com/office/drawing/2014/main" id="{534C0A3E-1DAB-4E39-90C1-43DC026D976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6182" y="630314"/>
            <a:ext cx="2120468" cy="18249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a:extLst>
              <a:ext uri="{FF2B5EF4-FFF2-40B4-BE49-F238E27FC236}">
                <a16:creationId xmlns:a16="http://schemas.microsoft.com/office/drawing/2014/main" id="{D3BCA84D-BF75-4E14-9627-D638846EE60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66181" y="3081999"/>
            <a:ext cx="2082217" cy="1935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Прямоугольник 3">
            <a:extLst>
              <a:ext uri="{FF2B5EF4-FFF2-40B4-BE49-F238E27FC236}">
                <a16:creationId xmlns:a16="http://schemas.microsoft.com/office/drawing/2014/main" id="{01DFFBBF-1773-4ABA-BECA-458EDB993261}"/>
              </a:ext>
            </a:extLst>
          </p:cNvPr>
          <p:cNvSpPr/>
          <p:nvPr/>
        </p:nvSpPr>
        <p:spPr>
          <a:xfrm>
            <a:off x="2490440" y="3065146"/>
            <a:ext cx="2558139" cy="898735"/>
          </a:xfrm>
          <a:prstGeom prst="rect">
            <a:avLst/>
          </a:prstGeom>
          <a:ln w="762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uk-UA" sz="1200" b="1" dirty="0">
                <a:ln w="9525">
                  <a:solidFill>
                    <a:schemeClr val="tx1"/>
                  </a:solidFill>
                </a:ln>
                <a:solidFill>
                  <a:schemeClr val="tx1"/>
                </a:solidFill>
                <a:latin typeface="Times New Roman" panose="02020603050405020304" pitchFamily="18" charset="0"/>
                <a:cs typeface="Times New Roman" panose="02020603050405020304" pitchFamily="18" charset="0"/>
              </a:rPr>
              <a:t>Збирайте в лісі тільки ті гриби, про які ви точно знаєте, що вони їстівні і не пробуйте їх на смак!</a:t>
            </a:r>
            <a:endParaRPr lang="uk-UA" sz="1200" b="1" dirty="0">
              <a:ln w="9525">
                <a:solidFill>
                  <a:schemeClr val="tx1"/>
                </a:solidFill>
              </a:ln>
            </a:endParaRPr>
          </a:p>
        </p:txBody>
      </p:sp>
      <p:pic>
        <p:nvPicPr>
          <p:cNvPr id="7" name="Рисунок 6">
            <a:extLst>
              <a:ext uri="{FF2B5EF4-FFF2-40B4-BE49-F238E27FC236}">
                <a16:creationId xmlns:a16="http://schemas.microsoft.com/office/drawing/2014/main" id="{A7C64EE2-A045-43F8-91C6-11F5F8AA885B}"/>
              </a:ext>
            </a:extLst>
          </p:cNvPr>
          <p:cNvPicPr>
            <a:picLocks noChangeAspect="1"/>
          </p:cNvPicPr>
          <p:nvPr/>
        </p:nvPicPr>
        <p:blipFill>
          <a:blip r:embed="rId6"/>
          <a:stretch>
            <a:fillRect/>
          </a:stretch>
        </p:blipFill>
        <p:spPr>
          <a:xfrm>
            <a:off x="2490443" y="4214836"/>
            <a:ext cx="2528472" cy="1049622"/>
          </a:xfrm>
          <a:prstGeom prst="rect">
            <a:avLst/>
          </a:prstGeom>
          <a:ln w="76200">
            <a:solidFill>
              <a:schemeClr val="tx1"/>
            </a:solidFill>
          </a:ln>
        </p:spPr>
      </p:pic>
      <p:sp>
        <p:nvSpPr>
          <p:cNvPr id="9" name="TextBox 8">
            <a:extLst>
              <a:ext uri="{FF2B5EF4-FFF2-40B4-BE49-F238E27FC236}">
                <a16:creationId xmlns:a16="http://schemas.microsoft.com/office/drawing/2014/main" id="{2C15B5A7-54C5-4653-A447-4847170C1E4B}"/>
              </a:ext>
            </a:extLst>
          </p:cNvPr>
          <p:cNvSpPr txBox="1"/>
          <p:nvPr/>
        </p:nvSpPr>
        <p:spPr>
          <a:xfrm>
            <a:off x="2490443" y="4170902"/>
            <a:ext cx="2558136" cy="830997"/>
          </a:xfrm>
          <a:prstGeom prst="rect">
            <a:avLst/>
          </a:prstGeom>
          <a:noFill/>
          <a:ln w="76200">
            <a:noFill/>
          </a:ln>
        </p:spPr>
        <p:txBody>
          <a:bodyPr wrap="square">
            <a:spAutoFit/>
          </a:bodyP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Гриби особливо небезпечні для дітей! Дітям до 14-16 років гриби протипоказані! Навіть їстівні гриби малюкам – вороги! </a:t>
            </a:r>
            <a:endParaRPr lang="uk-UA" sz="1200" b="1" dirty="0">
              <a:ln w="12700">
                <a:solidFill>
                  <a:schemeClr val="tx1"/>
                </a:solidFill>
              </a:ln>
            </a:endParaRPr>
          </a:p>
        </p:txBody>
      </p:sp>
      <p:sp>
        <p:nvSpPr>
          <p:cNvPr id="10" name="Стрелка: вправо 9">
            <a:extLst>
              <a:ext uri="{FF2B5EF4-FFF2-40B4-BE49-F238E27FC236}">
                <a16:creationId xmlns:a16="http://schemas.microsoft.com/office/drawing/2014/main" id="{0FB8ABD6-8DF6-4B53-AFBD-18F908C87DCB}"/>
              </a:ext>
            </a:extLst>
          </p:cNvPr>
          <p:cNvSpPr/>
          <p:nvPr/>
        </p:nvSpPr>
        <p:spPr>
          <a:xfrm>
            <a:off x="5216823" y="2565647"/>
            <a:ext cx="1018259" cy="328473"/>
          </a:xfrm>
          <a:prstGeom prst="right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dirty="0"/>
              <a:t>       </a:t>
            </a:r>
          </a:p>
        </p:txBody>
      </p:sp>
      <p:sp>
        <p:nvSpPr>
          <p:cNvPr id="11" name="Прямоугольник 10">
            <a:extLst>
              <a:ext uri="{FF2B5EF4-FFF2-40B4-BE49-F238E27FC236}">
                <a16:creationId xmlns:a16="http://schemas.microsoft.com/office/drawing/2014/main" id="{0035C980-D13E-4383-A7AF-A60222053297}"/>
              </a:ext>
            </a:extLst>
          </p:cNvPr>
          <p:cNvSpPr/>
          <p:nvPr/>
        </p:nvSpPr>
        <p:spPr>
          <a:xfrm>
            <a:off x="5190623" y="3064339"/>
            <a:ext cx="3213570" cy="899542"/>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Не купувати і не вживати в їжу гриби консервовані, мариновані, солоні, сушені у невідомих осіб на ринках, в місцях стихійної торгівлі, або просто з рук!</a:t>
            </a:r>
            <a:endParaRPr lang="uk-UA" sz="1200" b="1" dirty="0">
              <a:ln w="12700">
                <a:solidFill>
                  <a:schemeClr val="tx1"/>
                </a:solidFill>
              </a:ln>
            </a:endParaRPr>
          </a:p>
        </p:txBody>
      </p:sp>
      <p:sp>
        <p:nvSpPr>
          <p:cNvPr id="12" name="Прямоугольник 11">
            <a:extLst>
              <a:ext uri="{FF2B5EF4-FFF2-40B4-BE49-F238E27FC236}">
                <a16:creationId xmlns:a16="http://schemas.microsoft.com/office/drawing/2014/main" id="{CCD867A7-5A84-4644-8472-1373F23BDE99}"/>
              </a:ext>
            </a:extLst>
          </p:cNvPr>
          <p:cNvSpPr/>
          <p:nvPr/>
        </p:nvSpPr>
        <p:spPr>
          <a:xfrm>
            <a:off x="8546236" y="3053242"/>
            <a:ext cx="3305453" cy="910639"/>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Не зберігати готові страви з грибів у холодильнику більше доби, а свіжі гриби – довше 2-3 днів в морозильнику, якщо він не обладнаний системою швидкої, глибокої заморозки!</a:t>
            </a:r>
            <a:endParaRPr lang="uk-UA" sz="1200" b="1" dirty="0">
              <a:ln w="12700">
                <a:solidFill>
                  <a:schemeClr val="tx1"/>
                </a:solidFill>
              </a:ln>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6BCD2330-A351-4DFC-A757-311EFA4C8E3E}"/>
              </a:ext>
            </a:extLst>
          </p:cNvPr>
          <p:cNvSpPr/>
          <p:nvPr/>
        </p:nvSpPr>
        <p:spPr>
          <a:xfrm>
            <a:off x="5190623" y="4170901"/>
            <a:ext cx="3213570" cy="1093557"/>
          </a:xfrm>
          <a:prstGeom prst="rect">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Купуючи гриби на </a:t>
            </a:r>
            <a:r>
              <a:rPr lang="uk-UA" sz="1200" b="1" dirty="0" err="1">
                <a:ln w="12700">
                  <a:solidFill>
                    <a:schemeClr val="tx1"/>
                  </a:solidFill>
                </a:ln>
                <a:solidFill>
                  <a:schemeClr val="tx1"/>
                </a:solidFill>
                <a:latin typeface="Times New Roman" panose="02020603050405020304" pitchFamily="18" charset="0"/>
                <a:cs typeface="Times New Roman" panose="02020603050405020304" pitchFamily="18" charset="0"/>
              </a:rPr>
              <a:t>агропродовольчих</a:t>
            </a:r>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 ринках, звертайте увагу на наявність експертного висновку на продукцію, який видається ветеринарними фахівцями лабораторії ветеринарно-санітарної експертизи на ринку!</a:t>
            </a:r>
            <a:endParaRPr lang="uk-UA" sz="1200" b="1" dirty="0">
              <a:ln w="12700">
                <a:solidFill>
                  <a:schemeClr val="tx1"/>
                </a:solidFill>
              </a:ln>
            </a:endParaRPr>
          </a:p>
        </p:txBody>
      </p:sp>
      <p:sp>
        <p:nvSpPr>
          <p:cNvPr id="14" name="Прямоугольник 13">
            <a:extLst>
              <a:ext uri="{FF2B5EF4-FFF2-40B4-BE49-F238E27FC236}">
                <a16:creationId xmlns:a16="http://schemas.microsoft.com/office/drawing/2014/main" id="{7159F058-CD43-4AF4-9EF4-DC64333E8C73}"/>
              </a:ext>
            </a:extLst>
          </p:cNvPr>
          <p:cNvSpPr/>
          <p:nvPr/>
        </p:nvSpPr>
        <p:spPr>
          <a:xfrm>
            <a:off x="8546235" y="4170902"/>
            <a:ext cx="3305453" cy="1093556"/>
          </a:xfrm>
          <a:prstGeom prst="rect">
            <a:avLst/>
          </a:prstGeom>
          <a:ln w="7620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r>
              <a:rPr lang="uk-UA" sz="1200" b="1" dirty="0">
                <a:ln w="12700">
                  <a:solidFill>
                    <a:schemeClr val="tx1"/>
                  </a:solidFill>
                </a:ln>
                <a:solidFill>
                  <a:schemeClr val="tx1"/>
                </a:solidFill>
                <a:latin typeface="Times New Roman" panose="02020603050405020304" pitchFamily="18" charset="0"/>
                <a:cs typeface="Times New Roman" panose="02020603050405020304" pitchFamily="18" charset="0"/>
              </a:rPr>
              <a:t>Первинні ознаки отруєння (нудота, блювота, біль у животі, пронос) – з’являються через 1-4 години після вживання грибів, у залежності від виду гриба, віку та стану здоров’я потерпілого, кількості з’їдених грибів.</a:t>
            </a:r>
            <a:endParaRPr lang="uk-UA" sz="1200" b="1" dirty="0">
              <a:ln w="12700">
                <a:solidFill>
                  <a:schemeClr val="tx1"/>
                </a:solidFill>
              </a:l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0889072"/>
      </p:ext>
    </p:extLst>
  </p:cSld>
  <p:clrMapOvr>
    <a:masterClrMapping/>
  </p:clrMapOvr>
</p:sld>
</file>

<file path=ppt/theme/theme1.xml><?xml version="1.0" encoding="utf-8"?>
<a:theme xmlns:a="http://schemas.openxmlformats.org/drawingml/2006/main" name="Базис">
  <a:themeElements>
    <a:clrScheme name="Базис">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Савон</Template>
  <TotalTime>277</TotalTime>
  <Words>1310</Words>
  <Application>Microsoft Office PowerPoint</Application>
  <PresentationFormat>Широкоэкранный</PresentationFormat>
  <Paragraphs>46</Paragraphs>
  <Slides>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vt:i4>
      </vt:variant>
    </vt:vector>
  </HeadingPairs>
  <TitlesOfParts>
    <vt:vector size="6" baseType="lpstr">
      <vt:lpstr>Calibri</vt:lpstr>
      <vt:lpstr>Corbel</vt:lpstr>
      <vt:lpstr>Times New Roman</vt:lpstr>
      <vt:lpstr>Базис</vt:lpstr>
      <vt:lpstr>ОБЕРЕЖНО ГРИБИ !</vt:lpstr>
      <vt:lpstr>ОБЕРЕЖНО ГРИБИ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Shevchenko</dc:creator>
  <cp:lastModifiedBy>User2</cp:lastModifiedBy>
  <cp:revision>157</cp:revision>
  <dcterms:created xsi:type="dcterms:W3CDTF">2024-03-07T13:50:11Z</dcterms:created>
  <dcterms:modified xsi:type="dcterms:W3CDTF">2024-11-07T14:06:24Z</dcterms:modified>
</cp:coreProperties>
</file>